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98" r:id="rId7"/>
    <p:sldId id="299" r:id="rId8"/>
    <p:sldId id="300" r:id="rId9"/>
    <p:sldId id="330" r:id="rId10"/>
    <p:sldId id="301" r:id="rId11"/>
    <p:sldId id="302" r:id="rId12"/>
    <p:sldId id="303" r:id="rId13"/>
    <p:sldId id="308" r:id="rId14"/>
    <p:sldId id="306" r:id="rId15"/>
    <p:sldId id="310" r:id="rId16"/>
    <p:sldId id="312" r:id="rId17"/>
    <p:sldId id="315" r:id="rId18"/>
    <p:sldId id="314" r:id="rId19"/>
    <p:sldId id="333" r:id="rId20"/>
    <p:sldId id="281" r:id="rId21"/>
    <p:sldId id="316" r:id="rId22"/>
    <p:sldId id="276" r:id="rId23"/>
    <p:sldId id="275" r:id="rId24"/>
    <p:sldId id="284" r:id="rId25"/>
    <p:sldId id="322" r:id="rId26"/>
    <p:sldId id="321" r:id="rId27"/>
    <p:sldId id="319" r:id="rId28"/>
    <p:sldId id="318" r:id="rId29"/>
    <p:sldId id="320" r:id="rId30"/>
    <p:sldId id="332" r:id="rId31"/>
    <p:sldId id="328" r:id="rId32"/>
    <p:sldId id="329" r:id="rId33"/>
    <p:sldId id="325" r:id="rId34"/>
    <p:sldId id="324" r:id="rId35"/>
    <p:sldId id="327" r:id="rId36"/>
    <p:sldId id="326" r:id="rId37"/>
    <p:sldId id="317" r:id="rId38"/>
    <p:sldId id="286" r:id="rId39"/>
    <p:sldId id="288" r:id="rId40"/>
    <p:sldId id="290" r:id="rId41"/>
    <p:sldId id="293" r:id="rId42"/>
    <p:sldId id="294" r:id="rId43"/>
    <p:sldId id="295" r:id="rId44"/>
    <p:sldId id="331" r:id="rId4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3F13CE-0F5D-4016-99B1-F4DA648E0651}" v="931" dt="2023-03-04T19:43:40.541"/>
    <p1510:client id="{334480CC-7358-420D-9C2D-EA36FBCCD892}" v="1029" dt="2023-03-04T20:09:58.504"/>
    <p1510:client id="{34F8D02A-42B7-44A8-B487-0BD2B8CF788A}" v="210" dt="2023-03-07T23:54:38.165"/>
    <p1510:client id="{48072FA1-5AED-4CA8-87BC-0EF2D4701EDB}" v="15" dt="2023-03-07T10:48:33.193"/>
    <p1510:client id="{59212E34-B16F-4027-AC55-D745E76D96B0}" v="4" dt="2023-03-08T10:59:04.064"/>
    <p1510:client id="{7602CBEC-857B-734D-181B-3325DFCEB01A}" v="99" dt="2023-03-07T23:03:58.395"/>
    <p1510:client id="{77E1E390-A096-4233-0B9D-94AF19C74F59}" v="1061" dt="2023-03-07T12:06:08.086"/>
    <p1510:client id="{7FB785C3-0075-4C33-A921-CE78C1BA6567}" v="1" dt="2023-03-08T10:57:44.714"/>
    <p1510:client id="{93A4D826-8347-4A8F-BE44-8E828335FBC1}" v="216" dt="2023-03-08T11:47:16.930"/>
    <p1510:client id="{96FA08EC-3AC9-4A1E-9A53-8E2241C36179}" v="1224" dt="2023-03-08T09:58:13.992"/>
    <p1510:client id="{998BE729-ED52-5824-9EB6-A10834F077E9}" v="1" dt="2023-03-08T11:00:55.042"/>
    <p1510:client id="{A844963D-B3D6-4E6D-A2A0-B4272F11A979}" v="1452" dt="2023-03-06T13:25:54.452"/>
    <p1510:client id="{BC05E1EC-EE0A-F97C-F828-A12592F0434D}" v="103" dt="2023-03-07T23:57:31.831"/>
    <p1510:client id="{C69048A7-6630-4895-9A9A-A35C38DEC3A4}" v="163" dt="2023-03-08T10:16:44.724"/>
    <p1510:client id="{C89564C9-5C8F-E16D-EC84-7D13290F5920}" v="17" dt="2023-03-08T10:29:15.328"/>
    <p1510:client id="{D2BC0A8E-3B01-4937-B802-56A9B7392A40}" v="1083" dt="2023-03-04T20:38:47.061"/>
    <p1510:client id="{D8A8DA76-48C2-49A3-9277-60339A96137C}" v="1934" dt="2023-03-07T10:42:41.412"/>
    <p1510:client id="{F8892381-21ED-46BA-D63A-B9AE8259D2E9}" v="1666" dt="2023-03-07T22:16:47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44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17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89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07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69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49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059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05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8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2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11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51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3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9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01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354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932461-C9D9-0E56-C3E8-FCC63F9CA1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sz="5200">
                <a:solidFill>
                  <a:srgbClr val="FFFFFF"/>
                </a:solidFill>
                <a:cs typeface="Calibri Light"/>
              </a:rPr>
              <a:t>P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676464"/>
            <a:ext cx="5093855" cy="34483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sz="4400">
                <a:solidFill>
                  <a:srgbClr val="FFFFFF"/>
                </a:solidFill>
                <a:cs typeface="Calibri"/>
              </a:rPr>
              <a:t>Proyecto de Desarrollo de aplicaciones </a:t>
            </a:r>
            <a:r>
              <a:rPr lang="es-ES" sz="4400" err="1">
                <a:solidFill>
                  <a:srgbClr val="FFFFFF"/>
                </a:solidFill>
                <a:cs typeface="Calibri"/>
              </a:rPr>
              <a:t>multiplataForma</a:t>
            </a:r>
            <a:r>
              <a:rPr lang="es-ES" sz="2400">
                <a:solidFill>
                  <a:srgbClr val="FFFFFF"/>
                </a:solidFill>
                <a:cs typeface="Calibri"/>
              </a:rPr>
              <a:t> </a:t>
            </a:r>
          </a:p>
        </p:txBody>
      </p:sp>
      <p:pic>
        <p:nvPicPr>
          <p:cNvPr id="4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C8B68E9-67AF-2D01-76C0-18160EEC7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944" y="677732"/>
            <a:ext cx="4983017" cy="494835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DE207C1-F2BC-8E6E-1483-C1BF97E27BD7}"/>
              </a:ext>
            </a:extLst>
          </p:cNvPr>
          <p:cNvSpPr txBox="1"/>
          <p:nvPr/>
        </p:nvSpPr>
        <p:spPr>
          <a:xfrm>
            <a:off x="6563591" y="811069"/>
            <a:ext cx="467302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s-ES" sz="3600" b="1">
                <a:solidFill>
                  <a:srgbClr val="0070C0"/>
                </a:solidFill>
                <a:cs typeface="Calibri"/>
              </a:rPr>
              <a:t>SUPER TECNOLOGY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8DD88E2-07FE-BDAD-9729-855FEFEC166C}"/>
              </a:ext>
            </a:extLst>
          </p:cNvPr>
          <p:cNvSpPr txBox="1"/>
          <p:nvPr/>
        </p:nvSpPr>
        <p:spPr>
          <a:xfrm>
            <a:off x="738605" y="5898815"/>
            <a:ext cx="48460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cs typeface="Calibri"/>
              </a:rPr>
              <a:t>IES Luis Vives</a:t>
            </a:r>
            <a:endParaRPr lang="es-ES" sz="20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CD9434-863B-3347-1B16-2EF3DC67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390236"/>
            <a:ext cx="10131425" cy="752434"/>
          </a:xfrm>
        </p:spPr>
        <p:txBody>
          <a:bodyPr>
            <a:normAutofit fontScale="90000"/>
          </a:bodyPr>
          <a:lstStyle/>
          <a:p>
            <a:pPr algn="ctr"/>
            <a:r>
              <a:rPr lang="es-ES">
                <a:solidFill>
                  <a:schemeClr val="bg1"/>
                </a:solidFill>
                <a:cs typeface="Calibri Light"/>
              </a:rPr>
              <a:t>Diagrama de caso de uso Productos  </a:t>
            </a:r>
            <a:br>
              <a:rPr lang="es-ES">
                <a:cs typeface="Calibri Light"/>
              </a:rPr>
            </a:br>
            <a:endParaRPr lang="es-ES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E81015-8E2A-2454-127F-82090539E172}"/>
              </a:ext>
            </a:extLst>
          </p:cNvPr>
          <p:cNvSpPr txBox="1"/>
          <p:nvPr/>
        </p:nvSpPr>
        <p:spPr>
          <a:xfrm>
            <a:off x="769217" y="934151"/>
            <a:ext cx="1066868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cs typeface="Calibri"/>
              </a:rPr>
              <a:t>Estructuración de los diagramas de caso de uso según </a:t>
            </a:r>
            <a:endParaRPr lang="es-ES">
              <a:solidFill>
                <a:schemeClr val="bg1"/>
              </a:solidFill>
            </a:endParaRPr>
          </a:p>
          <a:p>
            <a:r>
              <a:rPr lang="es-ES" sz="2000">
                <a:solidFill>
                  <a:schemeClr val="bg1"/>
                </a:solidFill>
                <a:cs typeface="Calibri"/>
              </a:rPr>
              <a:t>los </a:t>
            </a:r>
            <a:r>
              <a:rPr lang="es-ES" sz="2000" err="1">
                <a:solidFill>
                  <a:schemeClr val="bg1"/>
                </a:solidFill>
                <a:cs typeface="Calibri"/>
              </a:rPr>
              <a:t>endpoints</a:t>
            </a:r>
            <a:r>
              <a:rPr lang="es-ES" sz="2000">
                <a:solidFill>
                  <a:schemeClr val="bg1"/>
                </a:solidFill>
                <a:cs typeface="Calibri"/>
              </a:rPr>
              <a:t> deseados finalizados en </a:t>
            </a:r>
            <a:r>
              <a:rPr lang="es-ES" sz="2000" err="1">
                <a:solidFill>
                  <a:schemeClr val="bg1"/>
                </a:solidFill>
                <a:cs typeface="Calibri"/>
              </a:rPr>
              <a:t>swagger</a:t>
            </a:r>
            <a:r>
              <a:rPr lang="es-ES" sz="2000">
                <a:solidFill>
                  <a:schemeClr val="bg1"/>
                </a:solidFill>
                <a:cs typeface="Calibri"/>
              </a:rPr>
              <a:t>:</a:t>
            </a:r>
            <a:endParaRPr lang="es-ES">
              <a:solidFill>
                <a:schemeClr val="bg1"/>
              </a:solidFill>
            </a:endParaRPr>
          </a:p>
        </p:txBody>
      </p:sp>
      <p:pic>
        <p:nvPicPr>
          <p:cNvPr id="4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3315273-64A7-3403-9C85-ADE6C1A2B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" y="1747270"/>
            <a:ext cx="6437745" cy="4691186"/>
          </a:xfrm>
          <a:prstGeom prst="rect">
            <a:avLst/>
          </a:prstGeom>
        </p:spPr>
      </p:pic>
      <p:pic>
        <p:nvPicPr>
          <p:cNvPr id="5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D6EDC40-461A-CF53-361E-9AA02EC6B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936529"/>
            <a:ext cx="3943927" cy="580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4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CD9434-863B-3347-1B16-2EF3DC67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390236"/>
            <a:ext cx="10131425" cy="752434"/>
          </a:xfrm>
        </p:spPr>
        <p:txBody>
          <a:bodyPr>
            <a:normAutofit fontScale="90000"/>
          </a:bodyPr>
          <a:lstStyle/>
          <a:p>
            <a:pPr algn="ctr"/>
            <a:r>
              <a:rPr lang="es-ES">
                <a:solidFill>
                  <a:schemeClr val="bg1"/>
                </a:solidFill>
                <a:cs typeface="Calibri Light"/>
              </a:rPr>
              <a:t>Diagrama de caso de uso Productos  </a:t>
            </a:r>
            <a:br>
              <a:rPr lang="es-ES">
                <a:cs typeface="Calibri Light"/>
              </a:rPr>
            </a:br>
            <a:endParaRPr lang="es-ES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E81015-8E2A-2454-127F-82090539E172}"/>
              </a:ext>
            </a:extLst>
          </p:cNvPr>
          <p:cNvSpPr txBox="1"/>
          <p:nvPr/>
        </p:nvSpPr>
        <p:spPr>
          <a:xfrm>
            <a:off x="1392671" y="945696"/>
            <a:ext cx="958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cs typeface="Calibri"/>
              </a:rPr>
              <a:t>Estructuración de los diagramas de caso de uso según los </a:t>
            </a:r>
            <a:r>
              <a:rPr lang="es-ES" sz="2000" err="1">
                <a:solidFill>
                  <a:schemeClr val="bg1"/>
                </a:solidFill>
                <a:cs typeface="Calibri"/>
              </a:rPr>
              <a:t>endpoints</a:t>
            </a:r>
            <a:r>
              <a:rPr lang="es-ES" sz="2000">
                <a:solidFill>
                  <a:schemeClr val="bg1"/>
                </a:solidFill>
                <a:cs typeface="Calibri"/>
              </a:rPr>
              <a:t> deseados:</a:t>
            </a:r>
          </a:p>
        </p:txBody>
      </p:sp>
      <p:pic>
        <p:nvPicPr>
          <p:cNvPr id="3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9D8757C8-08E1-3C39-9B61-73E220276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607" y="1547715"/>
            <a:ext cx="6920056" cy="51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63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CD9434-863B-3347-1B16-2EF3DC67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390236"/>
            <a:ext cx="10131425" cy="752434"/>
          </a:xfrm>
        </p:spPr>
        <p:txBody>
          <a:bodyPr>
            <a:normAutofit fontScale="90000"/>
          </a:bodyPr>
          <a:lstStyle/>
          <a:p>
            <a:pPr algn="ctr"/>
            <a:r>
              <a:rPr lang="es-ES">
                <a:solidFill>
                  <a:schemeClr val="bg1"/>
                </a:solidFill>
                <a:cs typeface="Calibri Light"/>
              </a:rPr>
              <a:t>Diagrama de caso de uso Usuarios  </a:t>
            </a:r>
            <a:br>
              <a:rPr lang="es-ES">
                <a:cs typeface="Calibri Light"/>
              </a:rPr>
            </a:br>
            <a:endParaRPr lang="es-ES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E81015-8E2A-2454-127F-82090539E172}"/>
              </a:ext>
            </a:extLst>
          </p:cNvPr>
          <p:cNvSpPr txBox="1"/>
          <p:nvPr/>
        </p:nvSpPr>
        <p:spPr>
          <a:xfrm>
            <a:off x="1392671" y="945696"/>
            <a:ext cx="958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cs typeface="Calibri"/>
              </a:rPr>
              <a:t>Estructuración de los diagramas de caso de uso según los </a:t>
            </a:r>
            <a:r>
              <a:rPr lang="es-ES" sz="2000" err="1">
                <a:solidFill>
                  <a:schemeClr val="bg1"/>
                </a:solidFill>
                <a:cs typeface="Calibri"/>
              </a:rPr>
              <a:t>endpoints</a:t>
            </a:r>
            <a:r>
              <a:rPr lang="es-ES" sz="2000">
                <a:solidFill>
                  <a:schemeClr val="bg1"/>
                </a:solidFill>
                <a:cs typeface="Calibri"/>
              </a:rPr>
              <a:t> deseados:</a:t>
            </a:r>
          </a:p>
        </p:txBody>
      </p: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DD732E0F-0F45-5705-5C53-0A79E6203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855" y="1391008"/>
            <a:ext cx="7580745" cy="52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28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CD9434-863B-3347-1B16-2EF3DC67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390236"/>
            <a:ext cx="10131425" cy="752434"/>
          </a:xfrm>
        </p:spPr>
        <p:txBody>
          <a:bodyPr>
            <a:normAutofit fontScale="90000"/>
          </a:bodyPr>
          <a:lstStyle/>
          <a:p>
            <a:pPr algn="ctr"/>
            <a:r>
              <a:rPr lang="es-ES">
                <a:solidFill>
                  <a:schemeClr val="bg1"/>
                </a:solidFill>
                <a:cs typeface="Calibri Light"/>
              </a:rPr>
              <a:t>Diagrama de caso de uso Pedidos </a:t>
            </a:r>
            <a:br>
              <a:rPr lang="es-ES">
                <a:cs typeface="Calibri Light"/>
              </a:rPr>
            </a:br>
            <a:endParaRPr lang="es-ES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E81015-8E2A-2454-127F-82090539E172}"/>
              </a:ext>
            </a:extLst>
          </p:cNvPr>
          <p:cNvSpPr txBox="1"/>
          <p:nvPr/>
        </p:nvSpPr>
        <p:spPr>
          <a:xfrm>
            <a:off x="1392671" y="945696"/>
            <a:ext cx="958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cs typeface="Calibri"/>
              </a:rPr>
              <a:t>Estructuración de los diagramas de caso de uso según los </a:t>
            </a:r>
            <a:r>
              <a:rPr lang="es-ES" sz="2000" err="1">
                <a:solidFill>
                  <a:schemeClr val="bg1"/>
                </a:solidFill>
                <a:cs typeface="Calibri"/>
              </a:rPr>
              <a:t>endpoints</a:t>
            </a:r>
            <a:r>
              <a:rPr lang="es-ES" sz="2000">
                <a:solidFill>
                  <a:schemeClr val="bg1"/>
                </a:solidFill>
                <a:cs typeface="Calibri"/>
              </a:rPr>
              <a:t> deseados:</a:t>
            </a:r>
          </a:p>
        </p:txBody>
      </p: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09AD1C00-BBAA-9E6F-DD62-3356BBA1D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765" y="1662613"/>
            <a:ext cx="9162471" cy="468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35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CD9434-863B-3347-1B16-2EF3DC67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390236"/>
            <a:ext cx="10131425" cy="752434"/>
          </a:xfrm>
        </p:spPr>
        <p:txBody>
          <a:bodyPr>
            <a:normAutofit fontScale="90000"/>
          </a:bodyPr>
          <a:lstStyle/>
          <a:p>
            <a:pPr algn="ctr"/>
            <a:r>
              <a:rPr lang="es-ES">
                <a:solidFill>
                  <a:schemeClr val="bg1"/>
                </a:solidFill>
                <a:cs typeface="Calibri Light"/>
              </a:rPr>
              <a:t>Diagrama de entidad relación </a:t>
            </a:r>
            <a:br>
              <a:rPr lang="es-ES">
                <a:cs typeface="Calibri Light"/>
              </a:rPr>
            </a:br>
            <a:endParaRPr lang="es-ES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E81015-8E2A-2454-127F-82090539E172}"/>
              </a:ext>
            </a:extLst>
          </p:cNvPr>
          <p:cNvSpPr txBox="1"/>
          <p:nvPr/>
        </p:nvSpPr>
        <p:spPr>
          <a:xfrm>
            <a:off x="769217" y="934151"/>
            <a:ext cx="106686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cs typeface="Calibri"/>
              </a:rPr>
              <a:t>Estructuración de los diagramas de entidad relación:</a:t>
            </a:r>
            <a:endParaRPr lang="es-ES">
              <a:solidFill>
                <a:schemeClr val="bg1"/>
              </a:solidFill>
            </a:endParaRPr>
          </a:p>
        </p:txBody>
      </p:sp>
      <p:pic>
        <p:nvPicPr>
          <p:cNvPr id="3" name="Imagen 3" descr="Diagrama&#10;&#10;Descripción generada automáticamente">
            <a:extLst>
              <a:ext uri="{FF2B5EF4-FFF2-40B4-BE49-F238E27FC236}">
                <a16:creationId xmlns:a16="http://schemas.microsoft.com/office/drawing/2014/main" id="{45DCB888-37E9-8BE4-58C0-5E200CD5E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6" y="1432469"/>
            <a:ext cx="8111836" cy="530924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BC5B7EA-C5F9-EAFA-2E42-C51051A3DA8A}"/>
              </a:ext>
            </a:extLst>
          </p:cNvPr>
          <p:cNvSpPr txBox="1"/>
          <p:nvPr/>
        </p:nvSpPr>
        <p:spPr>
          <a:xfrm>
            <a:off x="3053772" y="1757796"/>
            <a:ext cx="461356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Calibri"/>
              </a:rPr>
              <a:t>En la relación Dirección - Usuarios : Un usuario puede tener varias direcciones donde pueda recibir un pedido</a:t>
            </a:r>
            <a:endParaRPr lang="es-ES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B451F80-9BB6-AD05-9DEC-5313567B9DBD}"/>
              </a:ext>
            </a:extLst>
          </p:cNvPr>
          <p:cNvCxnSpPr/>
          <p:nvPr/>
        </p:nvCxnSpPr>
        <p:spPr>
          <a:xfrm flipH="1">
            <a:off x="1819564" y="2279073"/>
            <a:ext cx="1002146" cy="429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225450A-4494-14EA-9456-53A3FA7CFA92}"/>
              </a:ext>
            </a:extLst>
          </p:cNvPr>
          <p:cNvCxnSpPr>
            <a:cxnSpLocks/>
          </p:cNvCxnSpPr>
          <p:nvPr/>
        </p:nvCxnSpPr>
        <p:spPr>
          <a:xfrm flipH="1">
            <a:off x="3805382" y="3341254"/>
            <a:ext cx="1002146" cy="429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82A2B19E-33CE-BD8E-E3D9-939CE3788E38}"/>
              </a:ext>
            </a:extLst>
          </p:cNvPr>
          <p:cNvSpPr txBox="1"/>
          <p:nvPr/>
        </p:nvSpPr>
        <p:spPr>
          <a:xfrm>
            <a:off x="4820226" y="2565978"/>
            <a:ext cx="67379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Calibri"/>
              </a:rPr>
              <a:t>En la relación Usuario - Pedido : Un cliente puede comprar varios pedidos, pero cada pedido solo puede ser de un cliente, el pedido también tendrá un usuario "</a:t>
            </a:r>
            <a:r>
              <a:rPr lang="es-ES" err="1">
                <a:cs typeface="Calibri"/>
              </a:rPr>
              <a:t>admin</a:t>
            </a:r>
            <a:r>
              <a:rPr lang="es-ES">
                <a:cs typeface="Calibri"/>
              </a:rPr>
              <a:t> o </a:t>
            </a:r>
            <a:r>
              <a:rPr lang="es-ES" err="1">
                <a:cs typeface="Calibri"/>
              </a:rPr>
              <a:t>superadmin</a:t>
            </a:r>
            <a:r>
              <a:rPr lang="es-ES">
                <a:cs typeface="Calibri"/>
              </a:rPr>
              <a:t> " que es el trabajador que ha hecho el pedido.</a:t>
            </a:r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85E5A06-2EC3-3DF5-AA81-35492B3AF63D}"/>
              </a:ext>
            </a:extLst>
          </p:cNvPr>
          <p:cNvCxnSpPr>
            <a:cxnSpLocks/>
          </p:cNvCxnSpPr>
          <p:nvPr/>
        </p:nvCxnSpPr>
        <p:spPr>
          <a:xfrm flipH="1">
            <a:off x="5202382" y="4530436"/>
            <a:ext cx="955965" cy="83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C90988E-F5EA-9A65-46E5-8540A9523748}"/>
              </a:ext>
            </a:extLst>
          </p:cNvPr>
          <p:cNvSpPr txBox="1"/>
          <p:nvPr/>
        </p:nvSpPr>
        <p:spPr>
          <a:xfrm>
            <a:off x="6332680" y="3905251"/>
            <a:ext cx="514465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Calibri"/>
              </a:rPr>
              <a:t>En la relación Pedido – Tarea : un pedido mínimo una tarea para poder crearse, pero cada tarea estará solo en un pedido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2923A84-1C6C-C874-C671-3DD8BB6B9F8C}"/>
              </a:ext>
            </a:extLst>
          </p:cNvPr>
          <p:cNvCxnSpPr>
            <a:cxnSpLocks/>
          </p:cNvCxnSpPr>
          <p:nvPr/>
        </p:nvCxnSpPr>
        <p:spPr>
          <a:xfrm flipH="1">
            <a:off x="7234382" y="5454072"/>
            <a:ext cx="771237" cy="556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39495B-9D0E-F09F-7F3F-54431165A842}"/>
              </a:ext>
            </a:extLst>
          </p:cNvPr>
          <p:cNvSpPr txBox="1"/>
          <p:nvPr/>
        </p:nvSpPr>
        <p:spPr>
          <a:xfrm>
            <a:off x="8087588" y="4863523"/>
            <a:ext cx="329738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Calibri"/>
              </a:rPr>
              <a:t>En la relación Servicio – Tarea :cada tarea necesita un servicio ya que, si no no tendría sentido, pero puede haber servicios no usados en ninguna tarea o en varias</a:t>
            </a:r>
          </a:p>
        </p:txBody>
      </p:sp>
    </p:spTree>
    <p:extLst>
      <p:ext uri="{BB962C8B-B14F-4D97-AF65-F5344CB8AC3E}">
        <p14:creationId xmlns:p14="http://schemas.microsoft.com/office/powerpoint/2010/main" val="21577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CD9434-863B-3347-1B16-2EF3DC67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390236"/>
            <a:ext cx="10131425" cy="752434"/>
          </a:xfrm>
        </p:spPr>
        <p:txBody>
          <a:bodyPr>
            <a:normAutofit fontScale="90000"/>
          </a:bodyPr>
          <a:lstStyle/>
          <a:p>
            <a:pPr algn="ctr"/>
            <a:r>
              <a:rPr lang="es-ES">
                <a:solidFill>
                  <a:schemeClr val="bg1"/>
                </a:solidFill>
                <a:cs typeface="Calibri Light"/>
              </a:rPr>
              <a:t>Diagrama de clases </a:t>
            </a:r>
            <a:br>
              <a:rPr lang="es-ES">
                <a:cs typeface="Calibri Light"/>
              </a:rPr>
            </a:br>
            <a:endParaRPr lang="es-ES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E81015-8E2A-2454-127F-82090539E172}"/>
              </a:ext>
            </a:extLst>
          </p:cNvPr>
          <p:cNvSpPr txBox="1"/>
          <p:nvPr/>
        </p:nvSpPr>
        <p:spPr>
          <a:xfrm>
            <a:off x="7488671" y="841788"/>
            <a:ext cx="382222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cs typeface="Calibri"/>
              </a:rPr>
              <a:t>Detalle de las entidades mostrados </a:t>
            </a:r>
            <a:endParaRPr lang="es-ES">
              <a:solidFill>
                <a:schemeClr val="bg1"/>
              </a:solidFill>
              <a:cs typeface="Calibri"/>
            </a:endParaRPr>
          </a:p>
          <a:p>
            <a:r>
              <a:rPr lang="es-ES" sz="2000">
                <a:solidFill>
                  <a:schemeClr val="bg1"/>
                </a:solidFill>
                <a:cs typeface="Calibri"/>
              </a:rPr>
              <a:t>en un diagrama de clases:</a:t>
            </a:r>
            <a:endParaRPr lang="es-ES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Imagen 5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1A2259E7-CA89-D504-EBD0-8061A75F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1" y="843086"/>
            <a:ext cx="5952836" cy="590249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529B9BC-ECE3-07DE-B168-10912B4FF395}"/>
              </a:ext>
            </a:extLst>
          </p:cNvPr>
          <p:cNvSpPr txBox="1"/>
          <p:nvPr/>
        </p:nvSpPr>
        <p:spPr>
          <a:xfrm>
            <a:off x="6756977" y="2277340"/>
            <a:ext cx="5006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99053-4DF9-6732-AEB5-0DE389961928}"/>
              </a:ext>
            </a:extLst>
          </p:cNvPr>
          <p:cNvSpPr txBox="1"/>
          <p:nvPr/>
        </p:nvSpPr>
        <p:spPr>
          <a:xfrm>
            <a:off x="7397338" y="2456706"/>
            <a:ext cx="421573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El </a:t>
            </a:r>
            <a:r>
              <a:rPr lang="en-US" err="1">
                <a:ea typeface="+mn-lt"/>
                <a:cs typeface="+mn-lt"/>
              </a:rPr>
              <a:t>objetivo</a:t>
            </a:r>
            <a:r>
              <a:rPr lang="en-US">
                <a:ea typeface="+mn-lt"/>
                <a:cs typeface="+mn-lt"/>
              </a:rPr>
              <a:t> del </a:t>
            </a:r>
            <a:r>
              <a:rPr lang="en-US" err="1">
                <a:ea typeface="+mn-lt"/>
                <a:cs typeface="+mn-lt"/>
              </a:rPr>
              <a:t>diagrama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clases</a:t>
            </a:r>
            <a:r>
              <a:rPr lang="en-US">
                <a:ea typeface="+mn-lt"/>
                <a:cs typeface="+mn-lt"/>
              </a:rPr>
              <a:t> es </a:t>
            </a:r>
            <a:r>
              <a:rPr lang="en-US" err="1">
                <a:ea typeface="+mn-lt"/>
                <a:cs typeface="+mn-lt"/>
              </a:rPr>
              <a:t>proporcionar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una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visión</a:t>
            </a:r>
            <a:r>
              <a:rPr lang="en-US">
                <a:ea typeface="+mn-lt"/>
                <a:cs typeface="+mn-lt"/>
              </a:rPr>
              <a:t> general de la </a:t>
            </a:r>
            <a:r>
              <a:rPr lang="en-US" err="1">
                <a:ea typeface="+mn-lt"/>
                <a:cs typeface="+mn-lt"/>
              </a:rPr>
              <a:t>estructura</a:t>
            </a:r>
            <a:r>
              <a:rPr lang="en-US">
                <a:ea typeface="+mn-lt"/>
                <a:cs typeface="+mn-lt"/>
              </a:rPr>
              <a:t> del </a:t>
            </a:r>
            <a:r>
              <a:rPr lang="en-US" err="1">
                <a:ea typeface="+mn-lt"/>
                <a:cs typeface="+mn-lt"/>
              </a:rPr>
              <a:t>sistema</a:t>
            </a:r>
            <a:r>
              <a:rPr lang="en-US">
                <a:ea typeface="+mn-lt"/>
                <a:cs typeface="+mn-lt"/>
              </a:rPr>
              <a:t> y </a:t>
            </a:r>
            <a:r>
              <a:rPr lang="en-US" err="1">
                <a:ea typeface="+mn-lt"/>
                <a:cs typeface="+mn-lt"/>
              </a:rPr>
              <a:t>cómo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interactúan</a:t>
            </a:r>
            <a:r>
              <a:rPr lang="en-US">
                <a:ea typeface="+mn-lt"/>
                <a:cs typeface="+mn-lt"/>
              </a:rPr>
              <a:t> sus </a:t>
            </a:r>
            <a:r>
              <a:rPr lang="en-US" err="1">
                <a:ea typeface="+mn-lt"/>
                <a:cs typeface="+mn-lt"/>
              </a:rPr>
              <a:t>componentes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3088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CD9434-863B-3347-1B16-2EF3DC67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390236"/>
            <a:ext cx="10131425" cy="752434"/>
          </a:xfrm>
        </p:spPr>
        <p:txBody>
          <a:bodyPr>
            <a:normAutofit fontScale="90000"/>
          </a:bodyPr>
          <a:lstStyle/>
          <a:p>
            <a:pPr algn="ctr"/>
            <a:r>
              <a:rPr lang="es-ES">
                <a:solidFill>
                  <a:schemeClr val="bg1"/>
                </a:solidFill>
                <a:cs typeface="Calibri Light"/>
              </a:rPr>
              <a:t>Gestión del proyecto como equipo </a:t>
            </a:r>
            <a:br>
              <a:rPr lang="es-ES">
                <a:cs typeface="Calibri Light"/>
              </a:rPr>
            </a:br>
            <a:endParaRPr lang="es-ES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E81015-8E2A-2454-127F-82090539E172}"/>
              </a:ext>
            </a:extLst>
          </p:cNvPr>
          <p:cNvSpPr txBox="1"/>
          <p:nvPr/>
        </p:nvSpPr>
        <p:spPr>
          <a:xfrm>
            <a:off x="1392671" y="841788"/>
            <a:ext cx="99182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cs typeface="Calibri"/>
              </a:rPr>
              <a:t>Git Hub con Git Flow                                                                     Git </a:t>
            </a:r>
            <a:r>
              <a:rPr lang="es-ES" sz="2000" err="1">
                <a:solidFill>
                  <a:schemeClr val="bg1"/>
                </a:solidFill>
                <a:cs typeface="Calibri"/>
              </a:rPr>
              <a:t>project</a:t>
            </a:r>
            <a:r>
              <a:rPr lang="es-ES" sz="2000">
                <a:solidFill>
                  <a:schemeClr val="bg1"/>
                </a:solidFill>
                <a:cs typeface="Calibri"/>
              </a:rPr>
              <a:t> / Trello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529B9BC-ECE3-07DE-B168-10912B4FF395}"/>
              </a:ext>
            </a:extLst>
          </p:cNvPr>
          <p:cNvSpPr txBox="1"/>
          <p:nvPr/>
        </p:nvSpPr>
        <p:spPr>
          <a:xfrm>
            <a:off x="6756977" y="2277340"/>
            <a:ext cx="5006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99053-4DF9-6732-AEB5-0DE389961928}"/>
              </a:ext>
            </a:extLst>
          </p:cNvPr>
          <p:cNvSpPr txBox="1"/>
          <p:nvPr/>
        </p:nvSpPr>
        <p:spPr>
          <a:xfrm>
            <a:off x="6397213" y="1237506"/>
            <a:ext cx="4444339" cy="1467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Para la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comprobación</a:t>
            </a:r>
            <a:r>
              <a:rPr lang="en-US" dirty="0">
                <a:solidFill>
                  <a:schemeClr val="bg1"/>
                </a:solidFill>
                <a:cs typeface="Calibri"/>
              </a:rPr>
              <a:t> de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los</a:t>
            </a:r>
            <a:r>
              <a:rPr lang="en-US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límites</a:t>
            </a:r>
            <a:r>
              <a:rPr lang="en-US" dirty="0">
                <a:solidFill>
                  <a:schemeClr val="bg1"/>
                </a:solidFill>
                <a:cs typeface="Calibri"/>
              </a:rPr>
              <a:t> de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tiempo</a:t>
            </a:r>
            <a:r>
              <a:rPr lang="en-US" dirty="0">
                <a:solidFill>
                  <a:schemeClr val="bg1"/>
                </a:solidFill>
                <a:cs typeface="Calibri"/>
              </a:rPr>
              <a:t> y la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visualizacion</a:t>
            </a:r>
            <a:r>
              <a:rPr lang="en-US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rápida</a:t>
            </a:r>
            <a:r>
              <a:rPr lang="en-US" dirty="0">
                <a:solidFill>
                  <a:schemeClr val="bg1"/>
                </a:solidFill>
                <a:cs typeface="Calibri"/>
              </a:rPr>
              <a:t> de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todas</a:t>
            </a:r>
            <a:r>
              <a:rPr lang="en-US" dirty="0">
                <a:solidFill>
                  <a:schemeClr val="bg1"/>
                </a:solidFill>
                <a:cs typeface="Calibri"/>
              </a:rPr>
              <a:t> las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tareas</a:t>
            </a:r>
            <a:r>
              <a:rPr lang="en-US" dirty="0">
                <a:solidFill>
                  <a:schemeClr val="bg1"/>
                </a:solidFill>
                <a:cs typeface="Calibri"/>
              </a:rPr>
              <a:t> y la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distribución</a:t>
            </a:r>
            <a:r>
              <a:rPr lang="en-US" dirty="0">
                <a:solidFill>
                  <a:schemeClr val="bg1"/>
                </a:solidFill>
                <a:cs typeface="Calibri"/>
              </a:rPr>
              <a:t> de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estas</a:t>
            </a:r>
            <a:r>
              <a:rPr lang="en-US" dirty="0">
                <a:solidFill>
                  <a:schemeClr val="bg1"/>
                </a:solidFill>
                <a:cs typeface="Calibri"/>
              </a:rPr>
              <a:t>.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ACD0FB25-3902-0B7B-C1D4-1C6F9584D2E1}"/>
              </a:ext>
            </a:extLst>
          </p:cNvPr>
          <p:cNvSpPr txBox="1"/>
          <p:nvPr/>
        </p:nvSpPr>
        <p:spPr>
          <a:xfrm>
            <a:off x="1606137" y="1132731"/>
            <a:ext cx="444433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Para la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visualización</a:t>
            </a:r>
            <a:r>
              <a:rPr lang="en-US" dirty="0">
                <a:solidFill>
                  <a:schemeClr val="bg1"/>
                </a:solidFill>
                <a:cs typeface="Calibri"/>
              </a:rPr>
              <a:t>  y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desarrollo</a:t>
            </a:r>
            <a:r>
              <a:rPr lang="en-US" dirty="0">
                <a:solidFill>
                  <a:schemeClr val="bg1"/>
                </a:solidFill>
                <a:cs typeface="Calibri"/>
              </a:rPr>
              <a:t> de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todo</a:t>
            </a:r>
            <a:r>
              <a:rPr lang="en-US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el</a:t>
            </a:r>
            <a:r>
              <a:rPr lang="en-US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código</a:t>
            </a:r>
            <a:r>
              <a:rPr lang="en-US" dirty="0">
                <a:solidFill>
                  <a:schemeClr val="bg1"/>
                </a:solidFill>
                <a:cs typeface="Calibri"/>
              </a:rPr>
              <a:t> y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poder</a:t>
            </a:r>
            <a:r>
              <a:rPr lang="en-US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compartirlo</a:t>
            </a:r>
            <a:r>
              <a:rPr lang="en-US" dirty="0">
                <a:solidFill>
                  <a:schemeClr val="bg1"/>
                </a:solidFill>
                <a:cs typeface="Calibri"/>
              </a:rPr>
              <a:t> de forma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eficiente</a:t>
            </a:r>
            <a:r>
              <a:rPr lang="en-US" dirty="0">
                <a:solidFill>
                  <a:schemeClr val="bg1"/>
                </a:solidFill>
                <a:cs typeface="Calibri"/>
              </a:rPr>
              <a:t>.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8" name="Imagen 9" descr="Interfaz de usuario gráfica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02B3C97E-97C7-3A63-20EB-0D19BCBD0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2465203"/>
            <a:ext cx="4924425" cy="1356094"/>
          </a:xfrm>
          <a:prstGeom prst="rect">
            <a:avLst/>
          </a:prstGeom>
        </p:spPr>
      </p:pic>
      <p:pic>
        <p:nvPicPr>
          <p:cNvPr id="10" name="Imagen 1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F265FB1-6B76-3192-EE05-7E2E8B8CA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0" y="4143375"/>
            <a:ext cx="1828800" cy="685800"/>
          </a:xfrm>
          <a:prstGeom prst="rect">
            <a:avLst/>
          </a:prstGeom>
        </p:spPr>
      </p:pic>
      <p:pic>
        <p:nvPicPr>
          <p:cNvPr id="12" name="Imagen 1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62521BF0-806A-499E-7C3E-8EFBA8BF4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75" y="5674983"/>
            <a:ext cx="4381500" cy="67058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75E37B3-29CD-A02B-20E1-5ADD663EAE28}"/>
              </a:ext>
            </a:extLst>
          </p:cNvPr>
          <p:cNvSpPr txBox="1"/>
          <p:nvPr/>
        </p:nvSpPr>
        <p:spPr>
          <a:xfrm>
            <a:off x="97631" y="4929187"/>
            <a:ext cx="62960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Calibri"/>
              </a:rPr>
              <a:t>Aquí tenemos nuestro repositorio principal donde podemos ver  los 7 </a:t>
            </a:r>
            <a:r>
              <a:rPr lang="es-ES" err="1">
                <a:cs typeface="Calibri"/>
              </a:rPr>
              <a:t>fork</a:t>
            </a:r>
            <a:r>
              <a:rPr lang="es-ES">
                <a:cs typeface="Calibri"/>
              </a:rPr>
              <a:t> de cada uno de los componentes para el equipo</a:t>
            </a:r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5F7D262-06CE-249A-8E19-0B3ABEC66276}"/>
              </a:ext>
            </a:extLst>
          </p:cNvPr>
          <p:cNvSpPr txBox="1"/>
          <p:nvPr/>
        </p:nvSpPr>
        <p:spPr>
          <a:xfrm>
            <a:off x="250030" y="6443662"/>
            <a:ext cx="62960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Calibri"/>
              </a:rPr>
              <a:t>Aquí un ejemplo del repositorio "</a:t>
            </a:r>
            <a:r>
              <a:rPr lang="es-ES" err="1">
                <a:cs typeface="Calibri"/>
              </a:rPr>
              <a:t>fockeado</a:t>
            </a:r>
            <a:r>
              <a:rPr lang="es-ES">
                <a:cs typeface="Calibri"/>
              </a:rPr>
              <a:t>" desde el principal</a:t>
            </a:r>
          </a:p>
        </p:txBody>
      </p:sp>
      <p:pic>
        <p:nvPicPr>
          <p:cNvPr id="16" name="Imagen 1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1899BCC-FC2C-1BBB-C818-77632CDF82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330508"/>
            <a:ext cx="2209800" cy="1387360"/>
          </a:xfrm>
          <a:prstGeom prst="rect">
            <a:avLst/>
          </a:prstGeom>
        </p:spPr>
      </p:pic>
      <p:pic>
        <p:nvPicPr>
          <p:cNvPr id="17" name="Imagen 1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7267458-8E5B-BC45-F6D4-C3ADC1DF9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902964"/>
            <a:ext cx="5505450" cy="690372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ACB8F21-C708-48B7-D9FB-3A1AE63064C8}"/>
              </a:ext>
            </a:extLst>
          </p:cNvPr>
          <p:cNvSpPr txBox="1"/>
          <p:nvPr/>
        </p:nvSpPr>
        <p:spPr>
          <a:xfrm>
            <a:off x="8655843" y="2466975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Calibri"/>
              </a:rPr>
              <a:t>Aquí tenemos como hemos administrado la realización de tareas en el tiempo y las fases de cada parte.</a:t>
            </a:r>
            <a:endParaRPr lang="es-ES"/>
          </a:p>
        </p:txBody>
      </p:sp>
      <p:pic>
        <p:nvPicPr>
          <p:cNvPr id="22" name="Imagen 22">
            <a:extLst>
              <a:ext uri="{FF2B5EF4-FFF2-40B4-BE49-F238E27FC236}">
                <a16:creationId xmlns:a16="http://schemas.microsoft.com/office/drawing/2014/main" id="{960FBA7D-F109-E596-DA3B-39B5A60F29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8413" y="4829175"/>
            <a:ext cx="2305050" cy="390525"/>
          </a:xfrm>
          <a:prstGeom prst="rect">
            <a:avLst/>
          </a:prstGeom>
        </p:spPr>
      </p:pic>
      <p:pic>
        <p:nvPicPr>
          <p:cNvPr id="23" name="Imagen 23">
            <a:extLst>
              <a:ext uri="{FF2B5EF4-FFF2-40B4-BE49-F238E27FC236}">
                <a16:creationId xmlns:a16="http://schemas.microsoft.com/office/drawing/2014/main" id="{33A56C2B-9522-25B8-4414-376C535396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3175" y="5257800"/>
            <a:ext cx="1952625" cy="419100"/>
          </a:xfrm>
          <a:prstGeom prst="rect">
            <a:avLst/>
          </a:prstGeom>
        </p:spPr>
      </p:pic>
      <p:pic>
        <p:nvPicPr>
          <p:cNvPr id="25" name="Imagen 2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8C613279-680D-38D6-F94C-90E8893D56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8413" y="5748338"/>
            <a:ext cx="1314450" cy="438150"/>
          </a:xfrm>
          <a:prstGeom prst="rect">
            <a:avLst/>
          </a:prstGeom>
        </p:spPr>
      </p:pic>
      <p:pic>
        <p:nvPicPr>
          <p:cNvPr id="26" name="Imagen 26" descr="Texto&#10;&#10;Descripción generada automáticamente">
            <a:extLst>
              <a:ext uri="{FF2B5EF4-FFF2-40B4-BE49-F238E27FC236}">
                <a16:creationId xmlns:a16="http://schemas.microsoft.com/office/drawing/2014/main" id="{49A51EED-F3E3-1391-29CD-6039C8B568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9300" y="5219700"/>
            <a:ext cx="1905000" cy="533400"/>
          </a:xfrm>
          <a:prstGeom prst="rect">
            <a:avLst/>
          </a:prstGeom>
        </p:spPr>
      </p:pic>
      <p:pic>
        <p:nvPicPr>
          <p:cNvPr id="27" name="Imagen 27">
            <a:extLst>
              <a:ext uri="{FF2B5EF4-FFF2-40B4-BE49-F238E27FC236}">
                <a16:creationId xmlns:a16="http://schemas.microsoft.com/office/drawing/2014/main" id="{85E3228C-A1A5-2BA0-0FC6-411C1F5D0E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01100" y="5840688"/>
            <a:ext cx="2743200" cy="4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85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3E8F7-AA2F-11BD-9418-816BDCAA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405631"/>
          </a:xfrm>
        </p:spPr>
        <p:txBody>
          <a:bodyPr>
            <a:normAutofit fontScale="90000"/>
          </a:bodyPr>
          <a:lstStyle/>
          <a:p>
            <a:r>
              <a:rPr lang="es-ES">
                <a:cs typeface="Calibri Light"/>
              </a:rPr>
              <a:t>Estructura de carpetas en api productos : </a:t>
            </a:r>
            <a:br>
              <a:rPr lang="es-ES">
                <a:cs typeface="Calibri Light"/>
              </a:rPr>
            </a:br>
            <a:r>
              <a:rPr lang="es-ES">
                <a:cs typeface="Calibri Light"/>
              </a:rPr>
              <a:t>configuración</a:t>
            </a:r>
          </a:p>
        </p:txBody>
      </p:sp>
      <p:pic>
        <p:nvPicPr>
          <p:cNvPr id="4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89360A1-8176-1929-0416-D3FC8C869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708" y="1402100"/>
            <a:ext cx="2356428" cy="787978"/>
          </a:xfrm>
        </p:spPr>
      </p:pic>
      <p:pic>
        <p:nvPicPr>
          <p:cNvPr id="5" name="Imagen 5" descr="Texto&#10;&#10;Descripción generada automáticamente">
            <a:extLst>
              <a:ext uri="{FF2B5EF4-FFF2-40B4-BE49-F238E27FC236}">
                <a16:creationId xmlns:a16="http://schemas.microsoft.com/office/drawing/2014/main" id="{72F1A83C-BCAF-B78A-C30D-5FD75B74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4" y="2403312"/>
            <a:ext cx="6668654" cy="1959012"/>
          </a:xfrm>
          <a:prstGeom prst="rect">
            <a:avLst/>
          </a:prstGeom>
        </p:spPr>
      </p:pic>
      <p:pic>
        <p:nvPicPr>
          <p:cNvPr id="6" name="Imagen 6" descr="Texto&#10;&#10;Descripción generada automáticamente">
            <a:extLst>
              <a:ext uri="{FF2B5EF4-FFF2-40B4-BE49-F238E27FC236}">
                <a16:creationId xmlns:a16="http://schemas.microsoft.com/office/drawing/2014/main" id="{EFA2D348-918C-D308-A997-70B8233F4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309" y="4454443"/>
            <a:ext cx="3274290" cy="226381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04C2C0A-B036-6B15-C79F-9BD1C0D2AAC8}"/>
              </a:ext>
            </a:extLst>
          </p:cNvPr>
          <p:cNvSpPr txBox="1"/>
          <p:nvPr/>
        </p:nvSpPr>
        <p:spPr>
          <a:xfrm>
            <a:off x="6713683" y="4574886"/>
            <a:ext cx="521392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 err="1">
                <a:cs typeface="Calibri"/>
              </a:rPr>
              <a:t>Cors</a:t>
            </a:r>
            <a:r>
              <a:rPr lang="es-ES" dirty="0">
                <a:cs typeface="Calibri"/>
              </a:rPr>
              <a:t> -&gt; Conexión entre </a:t>
            </a:r>
            <a:r>
              <a:rPr lang="es-ES" dirty="0" err="1">
                <a:cs typeface="Calibri"/>
              </a:rPr>
              <a:t>apis</a:t>
            </a:r>
            <a:endParaRPr lang="es-ES" dirty="0">
              <a:cs typeface="Calibri"/>
            </a:endParaRPr>
          </a:p>
          <a:p>
            <a:r>
              <a:rPr lang="es-ES" dirty="0" err="1">
                <a:cs typeface="Calibri"/>
              </a:rPr>
              <a:t>JwtAutorizatio</a:t>
            </a:r>
            <a:r>
              <a:rPr lang="es-ES" dirty="0">
                <a:cs typeface="Calibri"/>
              </a:rPr>
              <a:t> -&gt; Autorización con token</a:t>
            </a:r>
          </a:p>
          <a:p>
            <a:r>
              <a:rPr lang="es-ES" dirty="0" err="1">
                <a:cs typeface="Calibri"/>
              </a:rPr>
              <a:t>JwtTokenUtils</a:t>
            </a:r>
            <a:r>
              <a:rPr lang="es-ES" dirty="0">
                <a:cs typeface="Calibri"/>
              </a:rPr>
              <a:t> -&gt;  Comprobación del token</a:t>
            </a:r>
          </a:p>
          <a:p>
            <a:r>
              <a:rPr lang="es-ES" dirty="0">
                <a:cs typeface="Calibri"/>
              </a:rPr>
              <a:t>Security </a:t>
            </a:r>
            <a:r>
              <a:rPr lang="es-ES" dirty="0" err="1">
                <a:cs typeface="Calibri"/>
              </a:rPr>
              <a:t>Config</a:t>
            </a:r>
            <a:r>
              <a:rPr lang="es-ES" dirty="0">
                <a:cs typeface="Calibri"/>
              </a:rPr>
              <a:t> -&gt; Configuración de la seguridad en los </a:t>
            </a:r>
            <a:r>
              <a:rPr lang="es-ES" dirty="0" err="1">
                <a:cs typeface="Calibri"/>
              </a:rPr>
              <a:t>endpoints</a:t>
            </a:r>
            <a:endParaRPr lang="es-ES" dirty="0">
              <a:cs typeface="Calibri"/>
            </a:endParaRPr>
          </a:p>
          <a:p>
            <a:r>
              <a:rPr lang="es-ES" dirty="0" err="1">
                <a:cs typeface="Calibri"/>
              </a:rPr>
              <a:t>SwaggerConfig</a:t>
            </a:r>
            <a:r>
              <a:rPr lang="es-ES" dirty="0">
                <a:cs typeface="Calibri"/>
              </a:rPr>
              <a:t> –&gt; Documentación con </a:t>
            </a:r>
            <a:r>
              <a:rPr lang="es-ES" dirty="0" err="1">
                <a:cs typeface="Calibri"/>
              </a:rPr>
              <a:t>Swagger</a:t>
            </a:r>
            <a:endParaRPr lang="es-ES" dirty="0">
              <a:cs typeface="Calibri"/>
            </a:endParaRPr>
          </a:p>
          <a:p>
            <a:endParaRPr lang="es-ES" dirty="0">
              <a:cs typeface="Calibri"/>
            </a:endParaRPr>
          </a:p>
          <a:p>
            <a:endParaRPr lang="es-ES" dirty="0">
              <a:cs typeface="Calibri"/>
            </a:endParaRPr>
          </a:p>
          <a:p>
            <a:endParaRPr lang="es-ES" dirty="0">
              <a:cs typeface="Calibri"/>
            </a:endParaRPr>
          </a:p>
        </p:txBody>
      </p:sp>
      <p:pic>
        <p:nvPicPr>
          <p:cNvPr id="9" name="Imagen 9" descr="Pantalla de celular con imagen de la pantalla de un celular&#10;&#10;Descripción generada automáticamente">
            <a:extLst>
              <a:ext uri="{FF2B5EF4-FFF2-40B4-BE49-F238E27FC236}">
                <a16:creationId xmlns:a16="http://schemas.microsoft.com/office/drawing/2014/main" id="{65FDADDA-B7BB-EAEF-AEC4-8D529C784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395" y="1274906"/>
            <a:ext cx="26955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13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3E8F7-AA2F-11BD-9418-816BDCAA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Estructura de carpetas en api productos : </a:t>
            </a:r>
            <a:br>
              <a:rPr lang="es-ES">
                <a:cs typeface="Calibri Light"/>
              </a:rPr>
            </a:br>
            <a:r>
              <a:rPr lang="es-ES">
                <a:cs typeface="Calibri Light"/>
              </a:rPr>
              <a:t>modelos </a:t>
            </a:r>
            <a:r>
              <a:rPr lang="es-ES" err="1">
                <a:cs typeface="Calibri Light"/>
              </a:rPr>
              <a:t>mappers</a:t>
            </a:r>
            <a:r>
              <a:rPr lang="es-ES">
                <a:cs typeface="Calibri Light"/>
              </a:rPr>
              <a:t> y </a:t>
            </a:r>
            <a:r>
              <a:rPr lang="es-ES" err="1">
                <a:cs typeface="Calibri Light"/>
              </a:rPr>
              <a:t>dtos</a:t>
            </a:r>
            <a:endParaRPr lang="es-ES" err="1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C1B0D802-7D3D-8E2C-3D49-CFB5E2482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988" y="2372976"/>
            <a:ext cx="2565232" cy="3649133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E8251F0-6848-E81C-2909-F3A6B7E2C6D3}"/>
              </a:ext>
            </a:extLst>
          </p:cNvPr>
          <p:cNvSpPr txBox="1"/>
          <p:nvPr/>
        </p:nvSpPr>
        <p:spPr>
          <a:xfrm>
            <a:off x="3481387" y="2278856"/>
            <a:ext cx="86772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cs typeface="Calibri"/>
              </a:rPr>
              <a:t>Creamos distintos </a:t>
            </a:r>
            <a:r>
              <a:rPr lang="es-ES" dirty="0" err="1">
                <a:cs typeface="Calibri"/>
              </a:rPr>
              <a:t>DTOs</a:t>
            </a:r>
            <a:r>
              <a:rPr lang="es-ES" dirty="0">
                <a:cs typeface="Calibri"/>
              </a:rPr>
              <a:t> para poder usar el mismo Modelo producto para distintas peticiones. </a:t>
            </a:r>
          </a:p>
          <a:p>
            <a:r>
              <a:rPr lang="es-ES" dirty="0">
                <a:cs typeface="Calibri"/>
              </a:rPr>
              <a:t>Para producto pedidos por usuarios usaremos un DTO sin fecha de creación, fecha de borrado, fecha de modificación y si está o no activo en el sistema</a:t>
            </a:r>
          </a:p>
        </p:txBody>
      </p:sp>
      <p:pic>
        <p:nvPicPr>
          <p:cNvPr id="5" name="Imagen 5" descr="Texto&#10;&#10;Descripción generada automáticamente">
            <a:extLst>
              <a:ext uri="{FF2B5EF4-FFF2-40B4-BE49-F238E27FC236}">
                <a16:creationId xmlns:a16="http://schemas.microsoft.com/office/drawing/2014/main" id="{092F7AB5-DCB7-21BB-F408-982D2B877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855" y="3591541"/>
            <a:ext cx="3320472" cy="2261102"/>
          </a:xfrm>
          <a:prstGeom prst="rect">
            <a:avLst/>
          </a:prstGeom>
        </p:spPr>
      </p:pic>
      <p:pic>
        <p:nvPicPr>
          <p:cNvPr id="6" name="Imagen 6" descr="Texto&#10;&#10;Descripción generada automáticamente">
            <a:extLst>
              <a:ext uri="{FF2B5EF4-FFF2-40B4-BE49-F238E27FC236}">
                <a16:creationId xmlns:a16="http://schemas.microsoft.com/office/drawing/2014/main" id="{94855415-062B-2E1C-C581-060D26C38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581" y="6149066"/>
            <a:ext cx="4555837" cy="459596"/>
          </a:xfrm>
          <a:prstGeom prst="rect">
            <a:avLst/>
          </a:prstGeom>
        </p:spPr>
      </p:pic>
      <p:pic>
        <p:nvPicPr>
          <p:cNvPr id="7" name="Imagen 7" descr="Texto&#10;&#10;Descripción generada automáticamente">
            <a:extLst>
              <a:ext uri="{FF2B5EF4-FFF2-40B4-BE49-F238E27FC236}">
                <a16:creationId xmlns:a16="http://schemas.microsoft.com/office/drawing/2014/main" id="{432947EF-8D3F-85EB-8993-01775D7AB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036" y="3588020"/>
            <a:ext cx="2743200" cy="2291231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87C173D-2AC2-75FB-7AB8-CDD5B0ADC4F1}"/>
              </a:ext>
            </a:extLst>
          </p:cNvPr>
          <p:cNvCxnSpPr/>
          <p:nvPr/>
        </p:nvCxnSpPr>
        <p:spPr>
          <a:xfrm>
            <a:off x="3426402" y="4627130"/>
            <a:ext cx="637310" cy="2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5001C6B-5C5E-567A-F5E2-9D1F47280401}"/>
              </a:ext>
            </a:extLst>
          </p:cNvPr>
          <p:cNvCxnSpPr>
            <a:cxnSpLocks/>
          </p:cNvCxnSpPr>
          <p:nvPr/>
        </p:nvCxnSpPr>
        <p:spPr>
          <a:xfrm>
            <a:off x="7317220" y="4627130"/>
            <a:ext cx="637310" cy="2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081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3E8F7-AA2F-11BD-9418-816BDCAA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Estructura de carpetas en api productos : </a:t>
            </a:r>
            <a:br>
              <a:rPr lang="es-ES">
                <a:cs typeface="Calibri Light"/>
              </a:rPr>
            </a:br>
            <a:r>
              <a:rPr lang="es-ES">
                <a:cs typeface="Calibri Light"/>
              </a:rPr>
              <a:t>repositorio y cache</a:t>
            </a:r>
          </a:p>
        </p:txBody>
      </p:sp>
      <p:pic>
        <p:nvPicPr>
          <p:cNvPr id="4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A272B3E3-4FBA-9A33-EE03-673E4502C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527" y="2069571"/>
            <a:ext cx="2552700" cy="1000125"/>
          </a:xfrm>
        </p:spPr>
      </p:pic>
      <p:pic>
        <p:nvPicPr>
          <p:cNvPr id="3" name="Imagen 4" descr="Texto&#10;&#10;Descripción generada automáticamente">
            <a:extLst>
              <a:ext uri="{FF2B5EF4-FFF2-40B4-BE49-F238E27FC236}">
                <a16:creationId xmlns:a16="http://schemas.microsoft.com/office/drawing/2014/main" id="{B39D2A58-F1BD-0FEE-EF51-FC509EA01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855" y="1544842"/>
            <a:ext cx="4486563" cy="5026769"/>
          </a:xfrm>
          <a:prstGeom prst="rect">
            <a:avLst/>
          </a:prstGeom>
        </p:spPr>
      </p:pic>
      <p:pic>
        <p:nvPicPr>
          <p:cNvPr id="6" name="Imagen 6" descr="Texto&#10;&#10;Descripción generada automáticamente">
            <a:extLst>
              <a:ext uri="{FF2B5EF4-FFF2-40B4-BE49-F238E27FC236}">
                <a16:creationId xmlns:a16="http://schemas.microsoft.com/office/drawing/2014/main" id="{58309271-09E5-5E31-D6FB-AA2A03704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64" y="3414389"/>
            <a:ext cx="3640570" cy="23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8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CD9434-863B-3347-1B16-2EF3DC67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390236"/>
            <a:ext cx="10131425" cy="752434"/>
          </a:xfrm>
        </p:spPr>
        <p:txBody>
          <a:bodyPr>
            <a:normAutofit fontScale="90000"/>
          </a:bodyPr>
          <a:lstStyle/>
          <a:p>
            <a:pPr algn="ctr"/>
            <a:r>
              <a:rPr lang="es-ES">
                <a:solidFill>
                  <a:schemeClr val="bg1"/>
                </a:solidFill>
                <a:cs typeface="Calibri Light"/>
              </a:rPr>
              <a:t>Quienes somos</a:t>
            </a:r>
            <a:br>
              <a:rPr lang="es-ES">
                <a:solidFill>
                  <a:schemeClr val="bg1"/>
                </a:solidFill>
                <a:cs typeface="Calibri Light"/>
              </a:rPr>
            </a:br>
            <a:endParaRPr lang="es-ES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B8BC83-40EE-58E6-5995-73FCB75F2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95754"/>
            <a:ext cx="5786582" cy="4641808"/>
          </a:xfrm>
        </p:spPr>
        <p:txBody>
          <a:bodyPr>
            <a:normAutofit/>
          </a:bodyPr>
          <a:lstStyle/>
          <a:p>
            <a:endParaRPr lang="es-ES">
              <a:ea typeface="+mn-lt"/>
              <a:cs typeface="+mn-lt"/>
            </a:endParaRPr>
          </a:p>
          <a:p>
            <a:pPr>
              <a:buClr>
                <a:srgbClr val="000000"/>
              </a:buClr>
            </a:pPr>
            <a:r>
              <a:rPr lang="es-ES" sz="2000">
                <a:ea typeface="+mn-lt"/>
                <a:cs typeface="+mn-lt"/>
              </a:rPr>
              <a:t>Mario González </a:t>
            </a:r>
            <a:r>
              <a:rPr lang="es-ES" sz="2000" err="1">
                <a:ea typeface="+mn-lt"/>
                <a:cs typeface="+mn-lt"/>
              </a:rPr>
              <a:t>Resa</a:t>
            </a:r>
            <a:r>
              <a:rPr lang="es-ES" sz="2000">
                <a:ea typeface="+mn-lt"/>
                <a:cs typeface="+mn-lt"/>
              </a:rPr>
              <a:t> : </a:t>
            </a:r>
            <a:r>
              <a:rPr lang="es-ES" sz="2000" err="1">
                <a:ea typeface="+mn-lt"/>
                <a:cs typeface="+mn-lt"/>
              </a:rPr>
              <a:t>Responsability</a:t>
            </a:r>
            <a:r>
              <a:rPr lang="es-ES" sz="2000">
                <a:ea typeface="+mn-lt"/>
                <a:cs typeface="+mn-lt"/>
              </a:rPr>
              <a:t> Manager</a:t>
            </a:r>
            <a:endParaRPr lang="en-US" sz="2000">
              <a:ea typeface="+mn-lt"/>
              <a:cs typeface="+mn-lt"/>
            </a:endParaRPr>
          </a:p>
          <a:p>
            <a:pPr>
              <a:buClr>
                <a:srgbClr val="000000"/>
              </a:buClr>
            </a:pPr>
            <a:r>
              <a:rPr lang="es-ES" sz="2000">
                <a:ea typeface="+mn-lt"/>
                <a:cs typeface="+mn-lt"/>
              </a:rPr>
              <a:t>Daniel Rodríguez</a:t>
            </a:r>
            <a:endParaRPr lang="en-US" sz="2000">
              <a:ea typeface="+mn-lt"/>
              <a:cs typeface="+mn-lt"/>
            </a:endParaRPr>
          </a:p>
          <a:p>
            <a:pPr>
              <a:buClr>
                <a:srgbClr val="000000"/>
              </a:buClr>
            </a:pPr>
            <a:r>
              <a:rPr lang="es-ES" sz="2000">
                <a:cs typeface="Calibri"/>
              </a:rPr>
              <a:t>Roberto Blázquez Martín</a:t>
            </a:r>
          </a:p>
          <a:p>
            <a:pPr>
              <a:buClr>
                <a:srgbClr val="000000"/>
              </a:buClr>
            </a:pPr>
            <a:r>
              <a:rPr lang="es-ES" sz="2000">
                <a:cs typeface="Calibri"/>
              </a:rPr>
              <a:t>Iván Azagra Troya</a:t>
            </a:r>
          </a:p>
          <a:p>
            <a:pPr>
              <a:buClr>
                <a:srgbClr val="000000"/>
              </a:buClr>
            </a:pPr>
            <a:r>
              <a:rPr lang="es-ES" sz="2000">
                <a:cs typeface="Calibri"/>
              </a:rPr>
              <a:t>Sebastián Mendoza Acosta</a:t>
            </a:r>
          </a:p>
          <a:p>
            <a:pPr>
              <a:buClr>
                <a:srgbClr val="000000"/>
              </a:buClr>
            </a:pPr>
            <a:r>
              <a:rPr lang="es-ES" sz="2000">
                <a:cs typeface="Calibri"/>
              </a:rPr>
              <a:t>Azahara Blanco Rodríguez</a:t>
            </a:r>
          </a:p>
          <a:p>
            <a:pPr>
              <a:buClr>
                <a:srgbClr val="000000"/>
              </a:buClr>
            </a:pPr>
            <a:r>
              <a:rPr lang="es-ES" sz="2000">
                <a:cs typeface="Calibri"/>
              </a:rPr>
              <a:t>Alfredo Maldonado </a:t>
            </a:r>
          </a:p>
          <a:p>
            <a:pPr>
              <a:buClr>
                <a:srgbClr val="000000"/>
              </a:buClr>
            </a:pPr>
            <a:endParaRPr lang="es-ES">
              <a:cs typeface="Calibri"/>
            </a:endParaRPr>
          </a:p>
        </p:txBody>
      </p:sp>
      <p:pic>
        <p:nvPicPr>
          <p:cNvPr id="4" name="Imagen 6">
            <a:extLst>
              <a:ext uri="{FF2B5EF4-FFF2-40B4-BE49-F238E27FC236}">
                <a16:creationId xmlns:a16="http://schemas.microsoft.com/office/drawing/2014/main" id="{8E68CC08-3EA7-76BF-3E58-03825E9F3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127" y="2601824"/>
            <a:ext cx="5040745" cy="325916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1E81015-8E2A-2454-127F-82090539E172}"/>
              </a:ext>
            </a:extLst>
          </p:cNvPr>
          <p:cNvSpPr txBox="1"/>
          <p:nvPr/>
        </p:nvSpPr>
        <p:spPr>
          <a:xfrm>
            <a:off x="583046" y="923637"/>
            <a:ext cx="101975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cs typeface="Calibri"/>
              </a:rPr>
              <a:t>Equipo formado por alumnos del IES Luis Vives del módulo de Desarrollo de aplicaciones multiplataforma.</a:t>
            </a:r>
            <a:endParaRPr lang="es-E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869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3E8F7-AA2F-11BD-9418-816BDCAA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Estructura de carpetas en api productos : </a:t>
            </a:r>
            <a:br>
              <a:rPr lang="es-ES">
                <a:cs typeface="Calibri Light"/>
              </a:rPr>
            </a:br>
            <a:r>
              <a:rPr lang="es-ES">
                <a:cs typeface="Calibri Light"/>
              </a:rPr>
              <a:t>controlador</a:t>
            </a:r>
          </a:p>
        </p:txBody>
      </p:sp>
      <p:pic>
        <p:nvPicPr>
          <p:cNvPr id="4" name="Imagen 4" descr="Texto&#10;&#10;Descripción generada automáticamente">
            <a:extLst>
              <a:ext uri="{FF2B5EF4-FFF2-40B4-BE49-F238E27FC236}">
                <a16:creationId xmlns:a16="http://schemas.microsoft.com/office/drawing/2014/main" id="{86C38187-4CEC-7E0F-7BD4-4297D0527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378" y="2015067"/>
            <a:ext cx="6403089" cy="4457314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8A223BD-B483-85CB-070C-2CC3B42E5E95}"/>
              </a:ext>
            </a:extLst>
          </p:cNvPr>
          <p:cNvSpPr txBox="1"/>
          <p:nvPr/>
        </p:nvSpPr>
        <p:spPr>
          <a:xfrm>
            <a:off x="7417955" y="2006023"/>
            <a:ext cx="421409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cs typeface="Calibri"/>
              </a:rPr>
              <a:t>Aquí tenemos un ejemplo de método del controlador:</a:t>
            </a:r>
          </a:p>
          <a:p>
            <a:r>
              <a:rPr lang="es-ES" dirty="0">
                <a:cs typeface="Calibri"/>
              </a:rPr>
              <a:t>Como podemos ver :</a:t>
            </a:r>
          </a:p>
          <a:p>
            <a:r>
              <a:rPr lang="es-ES" dirty="0">
                <a:cs typeface="Calibri"/>
              </a:rPr>
              <a:t>Hasta comentado con </a:t>
            </a:r>
            <a:r>
              <a:rPr lang="es-ES" dirty="0" err="1">
                <a:cs typeface="Calibri"/>
              </a:rPr>
              <a:t>KDoc</a:t>
            </a:r>
            <a:r>
              <a:rPr lang="es-ES" dirty="0">
                <a:cs typeface="Calibri"/>
              </a:rPr>
              <a:t>.</a:t>
            </a:r>
          </a:p>
          <a:p>
            <a:r>
              <a:rPr lang="es-ES" dirty="0">
                <a:cs typeface="Calibri"/>
              </a:rPr>
              <a:t>Aplicado </a:t>
            </a:r>
            <a:r>
              <a:rPr lang="es-ES" dirty="0" err="1">
                <a:cs typeface="Calibri"/>
              </a:rPr>
              <a:t>Swagger</a:t>
            </a:r>
            <a:r>
              <a:rPr lang="es-ES" dirty="0">
                <a:cs typeface="Calibri"/>
              </a:rPr>
              <a:t>.</a:t>
            </a:r>
          </a:p>
          <a:p>
            <a:r>
              <a:rPr lang="es-ES" dirty="0">
                <a:cs typeface="Calibri"/>
              </a:rPr>
              <a:t>Recibe un token para la autentificación y autorización .</a:t>
            </a:r>
          </a:p>
          <a:p>
            <a:r>
              <a:rPr lang="es-ES" dirty="0">
                <a:cs typeface="Calibri"/>
              </a:rPr>
              <a:t>Devuelve un response de un </a:t>
            </a:r>
            <a:r>
              <a:rPr lang="es-ES" dirty="0" err="1">
                <a:cs typeface="Calibri"/>
              </a:rPr>
              <a:t>flow</a:t>
            </a:r>
            <a:r>
              <a:rPr lang="es-ES" dirty="0">
                <a:cs typeface="Calibri"/>
              </a:rPr>
              <a:t> ya que es reactivo.</a:t>
            </a:r>
          </a:p>
          <a:p>
            <a:r>
              <a:rPr lang="es-ES" dirty="0">
                <a:cs typeface="Calibri"/>
              </a:rPr>
              <a:t>En el caso de excepción devuelve una excepción de Http con el mensaje </a:t>
            </a:r>
            <a:r>
              <a:rPr lang="es-ES" dirty="0" err="1">
                <a:cs typeface="Calibri"/>
              </a:rPr>
              <a:t>not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found</a:t>
            </a:r>
            <a:r>
              <a:rPr lang="es-ES" dirty="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4288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3E8F7-AA2F-11BD-9418-816BDCAA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740449"/>
          </a:xfrm>
        </p:spPr>
        <p:txBody>
          <a:bodyPr>
            <a:normAutofit fontScale="90000"/>
          </a:bodyPr>
          <a:lstStyle/>
          <a:p>
            <a:r>
              <a:rPr lang="es-ES">
                <a:cs typeface="Calibri Light"/>
              </a:rPr>
              <a:t>Estructura de carpetas en api productos : </a:t>
            </a:r>
            <a:br>
              <a:rPr lang="es-ES">
                <a:cs typeface="Calibri Light"/>
              </a:rPr>
            </a:br>
            <a:r>
              <a:rPr lang="es-ES">
                <a:cs typeface="Calibri Light"/>
              </a:rPr>
              <a:t>excepciones</a:t>
            </a:r>
          </a:p>
        </p:txBody>
      </p:sp>
      <p:pic>
        <p:nvPicPr>
          <p:cNvPr id="4" name="Imagen 4" descr="Texto&#10;&#10;Descripción generada automáticamente">
            <a:extLst>
              <a:ext uri="{FF2B5EF4-FFF2-40B4-BE49-F238E27FC236}">
                <a16:creationId xmlns:a16="http://schemas.microsoft.com/office/drawing/2014/main" id="{7AF456F9-7E32-6C38-9780-A6A75229F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017" y="1709641"/>
            <a:ext cx="2543175" cy="981075"/>
          </a:xfr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E8ADCC29-BDBB-811B-50AC-976167DF6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492" y="3817288"/>
            <a:ext cx="7095836" cy="179806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ACDE9F7-2B14-FF24-AB17-645A1559C362}"/>
              </a:ext>
            </a:extLst>
          </p:cNvPr>
          <p:cNvSpPr txBox="1"/>
          <p:nvPr/>
        </p:nvSpPr>
        <p:spPr>
          <a:xfrm>
            <a:off x="4069772" y="1630795"/>
            <a:ext cx="697056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Calibri"/>
              </a:rPr>
              <a:t>Excepciones posibles en productos</a:t>
            </a:r>
          </a:p>
          <a:p>
            <a:r>
              <a:rPr lang="es-ES">
                <a:cs typeface="Calibri"/>
              </a:rPr>
              <a:t>Excepciones posibles con token</a:t>
            </a:r>
          </a:p>
          <a:p>
            <a:r>
              <a:rPr lang="es-ES">
                <a:cs typeface="Calibri"/>
              </a:rPr>
              <a:t>Excepciones posibles en usuario</a:t>
            </a:r>
          </a:p>
          <a:p>
            <a:endParaRPr lang="es-ES">
              <a:cs typeface="Calibri"/>
            </a:endParaRPr>
          </a:p>
          <a:p>
            <a:endParaRPr lang="es-ES">
              <a:cs typeface="Calibri"/>
            </a:endParaRPr>
          </a:p>
          <a:p>
            <a:endParaRPr lang="es-ES">
              <a:cs typeface="Calibri"/>
            </a:endParaRPr>
          </a:p>
          <a:p>
            <a:r>
              <a:rPr lang="es-ES">
                <a:cs typeface="Calibri"/>
              </a:rPr>
              <a:t>Ejemplo:</a:t>
            </a:r>
          </a:p>
        </p:txBody>
      </p:sp>
    </p:spTree>
    <p:extLst>
      <p:ext uri="{BB962C8B-B14F-4D97-AF65-F5344CB8AC3E}">
        <p14:creationId xmlns:p14="http://schemas.microsoft.com/office/powerpoint/2010/main" val="147153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CD9434-863B-3347-1B16-2EF3DC67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390236"/>
            <a:ext cx="10131425" cy="1203618"/>
          </a:xfrm>
        </p:spPr>
        <p:txBody>
          <a:bodyPr>
            <a:normAutofit fontScale="90000"/>
          </a:bodyPr>
          <a:lstStyle/>
          <a:p>
            <a:pPr algn="ctr"/>
            <a:r>
              <a:rPr lang="es-ES">
                <a:solidFill>
                  <a:schemeClr val="bg1"/>
                </a:solidFill>
                <a:cs typeface="Calibri Light"/>
              </a:rPr>
              <a:t>Estructura de carpetas en microservicio Pedidos  </a:t>
            </a:r>
            <a:br>
              <a:rPr lang="es-ES">
                <a:cs typeface="Calibri Light"/>
              </a:rPr>
            </a:br>
            <a:endParaRPr lang="es-ES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E81015-8E2A-2454-127F-82090539E172}"/>
              </a:ext>
            </a:extLst>
          </p:cNvPr>
          <p:cNvSpPr txBox="1"/>
          <p:nvPr/>
        </p:nvSpPr>
        <p:spPr>
          <a:xfrm>
            <a:off x="3398087" y="1589021"/>
            <a:ext cx="572578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cs typeface="Calibri"/>
              </a:rPr>
              <a:t>Estructura: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62FD753-671C-9D6A-C01B-8597F54116AA}"/>
              </a:ext>
            </a:extLst>
          </p:cNvPr>
          <p:cNvSpPr txBox="1"/>
          <p:nvPr/>
        </p:nvSpPr>
        <p:spPr>
          <a:xfrm>
            <a:off x="3165891" y="2155409"/>
            <a:ext cx="860039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err="1">
                <a:cs typeface="Calibri"/>
              </a:rPr>
              <a:t>Fakes</a:t>
            </a:r>
            <a:r>
              <a:rPr lang="es-ES">
                <a:cs typeface="Calibri"/>
              </a:rPr>
              <a:t> : </a:t>
            </a:r>
            <a:r>
              <a:rPr lang="es-ES">
                <a:ea typeface="+mn-lt"/>
                <a:cs typeface="+mn-lt"/>
              </a:rPr>
              <a:t>Modelos de ejemplo para la comprobación del funcionamiento</a:t>
            </a:r>
            <a:endParaRPr lang="es-ES">
              <a:cs typeface="Calibri"/>
            </a:endParaRPr>
          </a:p>
          <a:p>
            <a:r>
              <a:rPr lang="es-ES" err="1">
                <a:cs typeface="Calibri"/>
              </a:rPr>
              <a:t>Dto</a:t>
            </a:r>
            <a:r>
              <a:rPr lang="es-ES">
                <a:cs typeface="Calibri"/>
              </a:rPr>
              <a:t> : </a:t>
            </a:r>
            <a:r>
              <a:rPr lang="es-ES">
                <a:ea typeface="+mn-lt"/>
                <a:cs typeface="+mn-lt"/>
              </a:rPr>
              <a:t>Data Transfer </a:t>
            </a:r>
            <a:r>
              <a:rPr lang="es-ES" err="1">
                <a:ea typeface="+mn-lt"/>
                <a:cs typeface="+mn-lt"/>
              </a:rPr>
              <a:t>Objects</a:t>
            </a:r>
            <a:endParaRPr lang="es-ES" err="1">
              <a:cs typeface="Calibri"/>
            </a:endParaRPr>
          </a:p>
          <a:p>
            <a:r>
              <a:rPr lang="es-ES" err="1">
                <a:cs typeface="Calibri"/>
              </a:rPr>
              <a:t>Request</a:t>
            </a:r>
            <a:r>
              <a:rPr lang="es-ES">
                <a:cs typeface="Calibri"/>
              </a:rPr>
              <a:t>: </a:t>
            </a:r>
            <a:r>
              <a:rPr lang="es-ES">
                <a:ea typeface="+mn-lt"/>
                <a:cs typeface="+mn-lt"/>
              </a:rPr>
              <a:t>Modelos para las peticiones de crear pedido o tarea o actualizar pedido o tarea</a:t>
            </a:r>
          </a:p>
          <a:p>
            <a:r>
              <a:rPr lang="es-ES">
                <a:ea typeface="+mn-lt"/>
                <a:cs typeface="+mn-lt"/>
              </a:rPr>
              <a:t>Responses</a:t>
            </a:r>
            <a:r>
              <a:rPr lang="es-ES">
                <a:cs typeface="Calibri"/>
              </a:rPr>
              <a:t>:</a:t>
            </a:r>
            <a:r>
              <a:rPr lang="es-ES">
                <a:ea typeface="+mn-lt"/>
                <a:cs typeface="+mn-lt"/>
              </a:rPr>
              <a:t> Carpeta con las respuestas que podrían darse durante la ejecución</a:t>
            </a:r>
            <a:endParaRPr lang="es-ES"/>
          </a:p>
          <a:p>
            <a:r>
              <a:rPr lang="es-ES" err="1">
                <a:cs typeface="Calibri"/>
              </a:rPr>
              <a:t>Exceptions</a:t>
            </a:r>
            <a:r>
              <a:rPr lang="es-ES">
                <a:cs typeface="Calibri"/>
              </a:rPr>
              <a:t>:</a:t>
            </a:r>
            <a:r>
              <a:rPr lang="es-ES">
                <a:ea typeface="+mn-lt"/>
                <a:cs typeface="+mn-lt"/>
              </a:rPr>
              <a:t> Para los distintos tipos de excepciones personalizadas utilizadas en la api de pedidos.</a:t>
            </a:r>
          </a:p>
          <a:p>
            <a:r>
              <a:rPr lang="es-ES" err="1">
                <a:cs typeface="Calibri"/>
              </a:rPr>
              <a:t>Extension</a:t>
            </a:r>
            <a:r>
              <a:rPr lang="es-ES">
                <a:cs typeface="Calibri"/>
              </a:rPr>
              <a:t>:</a:t>
            </a:r>
            <a:r>
              <a:rPr lang="es-ES">
                <a:ea typeface="+mn-lt"/>
                <a:cs typeface="+mn-lt"/>
              </a:rPr>
              <a:t> Son funciones de extensión</a:t>
            </a:r>
          </a:p>
          <a:p>
            <a:r>
              <a:rPr lang="es-ES" err="1">
                <a:cs typeface="Calibri"/>
              </a:rPr>
              <a:t>Model</a:t>
            </a:r>
            <a:r>
              <a:rPr lang="es-ES">
                <a:cs typeface="Calibri"/>
              </a:rPr>
              <a:t>: </a:t>
            </a:r>
            <a:r>
              <a:rPr lang="es-ES">
                <a:ea typeface="+mn-lt"/>
                <a:cs typeface="+mn-lt"/>
              </a:rPr>
              <a:t>modelos de Pedido y Tarea</a:t>
            </a:r>
          </a:p>
          <a:p>
            <a:r>
              <a:rPr lang="es-ES" err="1">
                <a:cs typeface="Calibri"/>
              </a:rPr>
              <a:t>Repositories</a:t>
            </a:r>
            <a:r>
              <a:rPr lang="es-ES">
                <a:cs typeface="Calibri"/>
              </a:rPr>
              <a:t>: </a:t>
            </a:r>
            <a:r>
              <a:rPr lang="es-ES">
                <a:ea typeface="+mn-lt"/>
                <a:cs typeface="+mn-lt"/>
              </a:rPr>
              <a:t>Repositorio de pedidos</a:t>
            </a:r>
          </a:p>
          <a:p>
            <a:r>
              <a:rPr lang="es-ES" err="1">
                <a:cs typeface="Calibri"/>
              </a:rPr>
              <a:t>Routing</a:t>
            </a:r>
            <a:r>
              <a:rPr lang="es-ES">
                <a:cs typeface="Calibri"/>
              </a:rPr>
              <a:t>: </a:t>
            </a:r>
            <a:r>
              <a:rPr lang="es-ES">
                <a:ea typeface="+mn-lt"/>
                <a:cs typeface="+mn-lt"/>
              </a:rPr>
              <a:t>funciones de extensión de </a:t>
            </a:r>
            <a:r>
              <a:rPr lang="es-ES" err="1">
                <a:ea typeface="+mn-lt"/>
                <a:cs typeface="+mn-lt"/>
              </a:rPr>
              <a:t>pedidosRouting</a:t>
            </a:r>
            <a:r>
              <a:rPr lang="es-ES">
                <a:ea typeface="+mn-lt"/>
                <a:cs typeface="+mn-lt"/>
              </a:rPr>
              <a:t> en la que establecemos las rutas en las que filtramos</a:t>
            </a:r>
          </a:p>
          <a:p>
            <a:r>
              <a:rPr lang="es-ES" err="1">
                <a:cs typeface="Calibri"/>
              </a:rPr>
              <a:t>Maper</a:t>
            </a:r>
            <a:r>
              <a:rPr lang="es-ES">
                <a:cs typeface="Calibri"/>
              </a:rPr>
              <a:t>: Clases que hacen de unión entre </a:t>
            </a:r>
            <a:r>
              <a:rPr lang="es-ES" err="1">
                <a:cs typeface="Calibri"/>
              </a:rPr>
              <a:t>dto</a:t>
            </a:r>
            <a:r>
              <a:rPr lang="es-ES">
                <a:cs typeface="Calibri"/>
              </a:rPr>
              <a:t> y modelo.</a:t>
            </a:r>
          </a:p>
          <a:p>
            <a:r>
              <a:rPr lang="es-ES">
                <a:cs typeface="Calibri"/>
              </a:rPr>
              <a:t>Module: </a:t>
            </a:r>
            <a:r>
              <a:rPr lang="es-ES">
                <a:ea typeface="+mn-lt"/>
                <a:cs typeface="+mn-lt"/>
              </a:rPr>
              <a:t>Contiene métodos de extensión de </a:t>
            </a:r>
            <a:r>
              <a:rPr lang="es-ES" err="1">
                <a:ea typeface="+mn-lt"/>
                <a:cs typeface="+mn-lt"/>
              </a:rPr>
              <a:t>retrofit</a:t>
            </a:r>
            <a:r>
              <a:rPr lang="es-ES">
                <a:ea typeface="+mn-lt"/>
                <a:cs typeface="+mn-lt"/>
              </a:rPr>
              <a:t> para el </a:t>
            </a:r>
            <a:r>
              <a:rPr lang="es-ES" err="1">
                <a:ea typeface="+mn-lt"/>
                <a:cs typeface="+mn-lt"/>
              </a:rPr>
              <a:t>builder</a:t>
            </a:r>
            <a:r>
              <a:rPr lang="es-ES">
                <a:ea typeface="+mn-lt"/>
                <a:cs typeface="+mn-lt"/>
              </a:rPr>
              <a:t> y para la preparación de los módulos de la api con las rutas de configuración.</a:t>
            </a:r>
          </a:p>
          <a:p>
            <a:r>
              <a:rPr lang="es-ES" err="1">
                <a:cs typeface="Calibri"/>
              </a:rPr>
              <a:t>Main</a:t>
            </a:r>
            <a:r>
              <a:rPr lang="es-ES">
                <a:cs typeface="Calibri"/>
              </a:rPr>
              <a:t>:</a:t>
            </a:r>
            <a:r>
              <a:rPr lang="es-ES">
                <a:ea typeface="+mn-lt"/>
                <a:cs typeface="+mn-lt"/>
              </a:rPr>
              <a:t> Contiene las funciones de extensión para la configuración e instalación de los módulos</a:t>
            </a:r>
          </a:p>
        </p:txBody>
      </p:sp>
      <p:pic>
        <p:nvPicPr>
          <p:cNvPr id="5" name="Imagen 5" descr="Texto&#10;&#10;Descripción generada automáticamente">
            <a:extLst>
              <a:ext uri="{FF2B5EF4-FFF2-40B4-BE49-F238E27FC236}">
                <a16:creationId xmlns:a16="http://schemas.microsoft.com/office/drawing/2014/main" id="{51214290-196D-47A2-8590-B0EF4C424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92" y="1447800"/>
            <a:ext cx="285926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71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3E8F7-AA2F-11BD-9418-816BDCAA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405631"/>
          </a:xfrm>
        </p:spPr>
        <p:txBody>
          <a:bodyPr>
            <a:normAutofit fontScale="90000"/>
          </a:bodyPr>
          <a:lstStyle/>
          <a:p>
            <a:r>
              <a:rPr lang="es-ES">
                <a:cs typeface="Calibri Light"/>
              </a:rPr>
              <a:t>Estructura de carpetas en api Pedidos: </a:t>
            </a:r>
            <a:br>
              <a:rPr lang="es-ES">
                <a:cs typeface="Calibri Light"/>
              </a:rPr>
            </a:br>
            <a:r>
              <a:rPr lang="es-ES">
                <a:cs typeface="Calibri Light"/>
              </a:rPr>
              <a:t>configuración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04C2C0A-B036-6B15-C79F-9BD1C0D2AAC8}"/>
              </a:ext>
            </a:extLst>
          </p:cNvPr>
          <p:cNvSpPr txBox="1"/>
          <p:nvPr/>
        </p:nvSpPr>
        <p:spPr>
          <a:xfrm>
            <a:off x="7695047" y="3431886"/>
            <a:ext cx="403629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ES">
              <a:cs typeface="Calibri"/>
            </a:endParaRPr>
          </a:p>
          <a:p>
            <a:endParaRPr lang="es-ES">
              <a:cs typeface="Calibri"/>
            </a:endParaRPr>
          </a:p>
          <a:p>
            <a:r>
              <a:rPr lang="es-ES">
                <a:cs typeface="Calibri"/>
              </a:rPr>
              <a:t>Aquí tenemos la configuración de:</a:t>
            </a:r>
          </a:p>
          <a:p>
            <a:r>
              <a:rPr lang="es-ES">
                <a:cs typeface="Calibri"/>
              </a:rPr>
              <a:t> JWT -&gt; la seguridad</a:t>
            </a:r>
          </a:p>
          <a:p>
            <a:r>
              <a:rPr lang="es-ES" err="1">
                <a:cs typeface="Calibri"/>
              </a:rPr>
              <a:t>Ktor</a:t>
            </a:r>
          </a:p>
          <a:p>
            <a:r>
              <a:rPr lang="es-ES">
                <a:cs typeface="Calibri"/>
              </a:rPr>
              <a:t>Conexión con los otros microservicios de usuarios y productos</a:t>
            </a:r>
          </a:p>
          <a:p>
            <a:endParaRPr lang="es-ES">
              <a:cs typeface="Calibri"/>
            </a:endParaRPr>
          </a:p>
        </p:txBody>
      </p:sp>
      <p:pic>
        <p:nvPicPr>
          <p:cNvPr id="10" name="Imagen 10" descr="Texto&#10;&#10;Descripción generada automáticamente">
            <a:extLst>
              <a:ext uri="{FF2B5EF4-FFF2-40B4-BE49-F238E27FC236}">
                <a16:creationId xmlns:a16="http://schemas.microsoft.com/office/drawing/2014/main" id="{1EB7D99F-DA22-6588-9073-7D21013D4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381" y="2389717"/>
            <a:ext cx="3111664" cy="3649133"/>
          </a:xfrm>
        </p:spPr>
      </p:pic>
      <p:pic>
        <p:nvPicPr>
          <p:cNvPr id="11" name="Imagen 11" descr="Texto&#10;&#10;Descripción generada automáticamente">
            <a:extLst>
              <a:ext uri="{FF2B5EF4-FFF2-40B4-BE49-F238E27FC236}">
                <a16:creationId xmlns:a16="http://schemas.microsoft.com/office/drawing/2014/main" id="{A113040B-9E31-BB18-94DD-35AFF1E9D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477526"/>
            <a:ext cx="3574472" cy="3473128"/>
          </a:xfrm>
          <a:prstGeom prst="rect">
            <a:avLst/>
          </a:prstGeom>
        </p:spPr>
      </p:pic>
      <p:pic>
        <p:nvPicPr>
          <p:cNvPr id="12" name="Imagen 1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8417FBEF-CD63-4B4F-F21F-137C11F97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815" y="2691534"/>
            <a:ext cx="24098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85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3E8F7-AA2F-11BD-9418-816BDCAA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Estructura de carpetas en api pedidos : </a:t>
            </a:r>
            <a:br>
              <a:rPr lang="es-ES">
                <a:cs typeface="Calibri Light"/>
              </a:rPr>
            </a:br>
            <a:r>
              <a:rPr lang="es-ES">
                <a:cs typeface="Calibri Light"/>
              </a:rPr>
              <a:t>modelos </a:t>
            </a:r>
            <a:r>
              <a:rPr lang="es-ES" err="1">
                <a:cs typeface="Calibri Light"/>
              </a:rPr>
              <a:t>maPpers</a:t>
            </a:r>
            <a:r>
              <a:rPr lang="es-ES">
                <a:cs typeface="Calibri Light"/>
              </a:rPr>
              <a:t> y </a:t>
            </a:r>
            <a:r>
              <a:rPr lang="es-ES" err="1">
                <a:cs typeface="Calibri Light"/>
              </a:rPr>
              <a:t>dtos</a:t>
            </a:r>
            <a:endParaRPr lang="es-ES" err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8251F0-6848-E81C-2909-F3A6B7E2C6D3}"/>
              </a:ext>
            </a:extLst>
          </p:cNvPr>
          <p:cNvSpPr txBox="1"/>
          <p:nvPr/>
        </p:nvSpPr>
        <p:spPr>
          <a:xfrm>
            <a:off x="914650" y="1907882"/>
            <a:ext cx="86772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cs typeface="Calibri"/>
              </a:rPr>
              <a:t>Los </a:t>
            </a:r>
            <a:r>
              <a:rPr lang="es-ES" dirty="0" err="1">
                <a:cs typeface="Calibri"/>
              </a:rPr>
              <a:t>DTOs</a:t>
            </a:r>
            <a:r>
              <a:rPr lang="es-ES" dirty="0">
                <a:cs typeface="Calibri"/>
              </a:rPr>
              <a:t> hemos dividido en Responses y                                         Modelos de Pedido y Tarea</a:t>
            </a:r>
            <a:endParaRPr lang="es-ES" dirty="0"/>
          </a:p>
          <a:p>
            <a:r>
              <a:rPr lang="es-ES" dirty="0">
                <a:cs typeface="Calibri"/>
              </a:rPr>
              <a:t> </a:t>
            </a:r>
            <a:r>
              <a:rPr lang="es-ES" dirty="0" err="1">
                <a:cs typeface="Calibri"/>
              </a:rPr>
              <a:t>request</a:t>
            </a:r>
            <a:r>
              <a:rPr lang="es-ES" dirty="0">
                <a:cs typeface="Calibri"/>
              </a:rPr>
              <a:t> para mayor legibilidad, ejemplo:</a:t>
            </a:r>
            <a:endParaRPr lang="es-ES" dirty="0"/>
          </a:p>
          <a:p>
            <a:endParaRPr lang="es-ES" dirty="0">
              <a:cs typeface="Calibri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87C173D-2AC2-75FB-7AB8-CDD5B0ADC4F1}"/>
              </a:ext>
            </a:extLst>
          </p:cNvPr>
          <p:cNvCxnSpPr/>
          <p:nvPr/>
        </p:nvCxnSpPr>
        <p:spPr>
          <a:xfrm>
            <a:off x="3426402" y="4627130"/>
            <a:ext cx="637310" cy="2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5001C6B-5C5E-567A-F5E2-9D1F47280401}"/>
              </a:ext>
            </a:extLst>
          </p:cNvPr>
          <p:cNvCxnSpPr>
            <a:cxnSpLocks/>
          </p:cNvCxnSpPr>
          <p:nvPr/>
        </p:nvCxnSpPr>
        <p:spPr>
          <a:xfrm>
            <a:off x="7317220" y="4627130"/>
            <a:ext cx="637310" cy="2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C1ABF0BD-CC83-D8A4-70D4-BE82A3DAE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407" y="2682733"/>
            <a:ext cx="1653841" cy="1709487"/>
          </a:xfrm>
        </p:spPr>
      </p:pic>
      <p:pic>
        <p:nvPicPr>
          <p:cNvPr id="13" name="Imagen 13" descr="Texto&#10;&#10;Descripción generada automáticamente">
            <a:extLst>
              <a:ext uri="{FF2B5EF4-FFF2-40B4-BE49-F238E27FC236}">
                <a16:creationId xmlns:a16="http://schemas.microsoft.com/office/drawing/2014/main" id="{9CA43A4F-9201-C9B5-077A-A67AB3739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204" y="2686976"/>
            <a:ext cx="2372226" cy="2045522"/>
          </a:xfrm>
          <a:prstGeom prst="rect">
            <a:avLst/>
          </a:prstGeom>
        </p:spPr>
      </p:pic>
      <p:pic>
        <p:nvPicPr>
          <p:cNvPr id="14" name="Imagen 14" descr="Texto&#10;&#10;Descripción generada automáticamente">
            <a:extLst>
              <a:ext uri="{FF2B5EF4-FFF2-40B4-BE49-F238E27FC236}">
                <a16:creationId xmlns:a16="http://schemas.microsoft.com/office/drawing/2014/main" id="{2FA5DC88-B191-36AB-2A1F-BA9098442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373" y="4809478"/>
            <a:ext cx="2622885" cy="1730834"/>
          </a:xfrm>
          <a:prstGeom prst="rect">
            <a:avLst/>
          </a:prstGeom>
        </p:spPr>
      </p:pic>
      <p:pic>
        <p:nvPicPr>
          <p:cNvPr id="15" name="Imagen 1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AF9D3EA-F314-621D-5C2C-4A550C54A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690" y="2772528"/>
            <a:ext cx="1590675" cy="771525"/>
          </a:xfrm>
          <a:prstGeom prst="rect">
            <a:avLst/>
          </a:prstGeom>
        </p:spPr>
      </p:pic>
      <p:pic>
        <p:nvPicPr>
          <p:cNvPr id="16" name="Imagen 16" descr="Texto&#10;&#10;Descripción generada automáticamente">
            <a:extLst>
              <a:ext uri="{FF2B5EF4-FFF2-40B4-BE49-F238E27FC236}">
                <a16:creationId xmlns:a16="http://schemas.microsoft.com/office/drawing/2014/main" id="{B8937164-363F-3006-A8FB-053ACD8DB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2032" y="2767556"/>
            <a:ext cx="2743200" cy="1864311"/>
          </a:xfrm>
          <a:prstGeom prst="rect">
            <a:avLst/>
          </a:prstGeom>
        </p:spPr>
      </p:pic>
      <p:pic>
        <p:nvPicPr>
          <p:cNvPr id="17" name="Imagen 17" descr="Texto&#10;&#10;Descripción generada automáticamente">
            <a:extLst>
              <a:ext uri="{FF2B5EF4-FFF2-40B4-BE49-F238E27FC236}">
                <a16:creationId xmlns:a16="http://schemas.microsoft.com/office/drawing/2014/main" id="{B4F326A4-9117-6327-4FF7-DEC6C76CA5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2032" y="4869390"/>
            <a:ext cx="2743200" cy="143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13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3E8F7-AA2F-11BD-9418-816BDCAA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>
                <a:cs typeface="Calibri Light"/>
              </a:rPr>
              <a:t>Estructura de carpetas en api Pedidos : </a:t>
            </a:r>
            <a:br>
              <a:rPr lang="es-ES">
                <a:cs typeface="Calibri Light"/>
              </a:rPr>
            </a:br>
            <a:r>
              <a:rPr lang="es-ES">
                <a:cs typeface="Calibri Light"/>
              </a:rPr>
              <a:t>controlador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8A223BD-B483-85CB-070C-2CC3B42E5E95}"/>
              </a:ext>
            </a:extLst>
          </p:cNvPr>
          <p:cNvSpPr txBox="1"/>
          <p:nvPr/>
        </p:nvSpPr>
        <p:spPr>
          <a:xfrm>
            <a:off x="7417955" y="2006023"/>
            <a:ext cx="421409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cs typeface="Calibri"/>
              </a:rPr>
              <a:t>Aquí tenemos un ejemplo de método del controlador:</a:t>
            </a:r>
          </a:p>
          <a:p>
            <a:r>
              <a:rPr lang="es-ES" dirty="0">
                <a:cs typeface="Calibri"/>
              </a:rPr>
              <a:t>Como podemos ver :</a:t>
            </a:r>
          </a:p>
          <a:p>
            <a:r>
              <a:rPr lang="es-ES" dirty="0">
                <a:cs typeface="Calibri"/>
              </a:rPr>
              <a:t>Hasta comentado con </a:t>
            </a:r>
            <a:r>
              <a:rPr lang="es-ES" dirty="0" err="1">
                <a:cs typeface="Calibri"/>
              </a:rPr>
              <a:t>Kdoc</a:t>
            </a:r>
            <a:r>
              <a:rPr lang="es-ES" dirty="0">
                <a:cs typeface="Calibri"/>
              </a:rPr>
              <a:t>.</a:t>
            </a:r>
          </a:p>
          <a:p>
            <a:r>
              <a:rPr lang="es-ES" dirty="0">
                <a:cs typeface="Calibri"/>
              </a:rPr>
              <a:t>Aplicada </a:t>
            </a:r>
            <a:r>
              <a:rPr lang="es-ES" dirty="0" err="1">
                <a:cs typeface="Calibri"/>
              </a:rPr>
              <a:t>Swagger</a:t>
            </a:r>
            <a:r>
              <a:rPr lang="es-ES" dirty="0">
                <a:cs typeface="Calibri"/>
              </a:rPr>
              <a:t>.</a:t>
            </a:r>
          </a:p>
          <a:p>
            <a:r>
              <a:rPr lang="es-ES" dirty="0">
                <a:cs typeface="Calibri"/>
              </a:rPr>
              <a:t>Recibe un token para la autentificación y autorización .</a:t>
            </a:r>
          </a:p>
          <a:p>
            <a:r>
              <a:rPr lang="es-ES" dirty="0">
                <a:cs typeface="Calibri"/>
              </a:rPr>
              <a:t>Devuelve una </a:t>
            </a:r>
            <a:r>
              <a:rPr lang="es-ES" dirty="0" err="1">
                <a:cs typeface="Calibri"/>
              </a:rPr>
              <a:t>respons</a:t>
            </a:r>
            <a:r>
              <a:rPr lang="es-ES" dirty="0">
                <a:cs typeface="Calibri"/>
              </a:rPr>
              <a:t> de un </a:t>
            </a:r>
            <a:r>
              <a:rPr lang="es-ES" dirty="0" err="1">
                <a:cs typeface="Calibri"/>
              </a:rPr>
              <a:t>flow</a:t>
            </a:r>
            <a:r>
              <a:rPr lang="es-ES" dirty="0">
                <a:cs typeface="Calibri"/>
              </a:rPr>
              <a:t> ya que es reactivo </a:t>
            </a:r>
          </a:p>
          <a:p>
            <a:r>
              <a:rPr lang="es-ES" dirty="0">
                <a:cs typeface="Calibri"/>
              </a:rPr>
              <a:t>En el caso de excepción devuelve una excepción de Http con el mensaje </a:t>
            </a:r>
            <a:r>
              <a:rPr lang="es-ES" dirty="0" err="1">
                <a:cs typeface="Calibri"/>
              </a:rPr>
              <a:t>not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found</a:t>
            </a:r>
            <a:r>
              <a:rPr lang="es-ES" dirty="0">
                <a:cs typeface="Calibri"/>
              </a:rPr>
              <a:t>.</a:t>
            </a:r>
          </a:p>
        </p:txBody>
      </p:sp>
      <p:pic>
        <p:nvPicPr>
          <p:cNvPr id="7" name="Imagen 7" descr="Texto&#10;&#10;Descripción generada automáticamente">
            <a:extLst>
              <a:ext uri="{FF2B5EF4-FFF2-40B4-BE49-F238E27FC236}">
                <a16:creationId xmlns:a16="http://schemas.microsoft.com/office/drawing/2014/main" id="{C5972094-CDEA-0EED-64AD-096BBB852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227" y="2242608"/>
            <a:ext cx="6683664" cy="3448050"/>
          </a:xfrm>
        </p:spPr>
      </p:pic>
    </p:spTree>
    <p:extLst>
      <p:ext uri="{BB962C8B-B14F-4D97-AF65-F5344CB8AC3E}">
        <p14:creationId xmlns:p14="http://schemas.microsoft.com/office/powerpoint/2010/main" val="4211950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3E8F7-AA2F-11BD-9418-816BDCAA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740449"/>
          </a:xfrm>
        </p:spPr>
        <p:txBody>
          <a:bodyPr>
            <a:normAutofit fontScale="90000"/>
          </a:bodyPr>
          <a:lstStyle/>
          <a:p>
            <a:r>
              <a:rPr lang="es-ES">
                <a:cs typeface="Calibri Light"/>
              </a:rPr>
              <a:t>Estructura de carpetas en api Pedidos : </a:t>
            </a:r>
            <a:br>
              <a:rPr lang="es-ES">
                <a:cs typeface="Calibri Light"/>
              </a:rPr>
            </a:br>
            <a:r>
              <a:rPr lang="es-ES">
                <a:cs typeface="Calibri Light"/>
              </a:rPr>
              <a:t>excepciones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ACDE9F7-2B14-FF24-AB17-645A1559C362}"/>
              </a:ext>
            </a:extLst>
          </p:cNvPr>
          <p:cNvSpPr txBox="1"/>
          <p:nvPr/>
        </p:nvSpPr>
        <p:spPr>
          <a:xfrm>
            <a:off x="5605317" y="1769340"/>
            <a:ext cx="675120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Calibri"/>
              </a:rPr>
              <a:t>Excepciones posibles en Pedidos </a:t>
            </a:r>
            <a:endParaRPr lang="es-ES"/>
          </a:p>
          <a:p>
            <a:endParaRPr lang="es-ES">
              <a:cs typeface="Calibri"/>
            </a:endParaRPr>
          </a:p>
          <a:p>
            <a:endParaRPr lang="es-ES">
              <a:cs typeface="Calibri"/>
            </a:endParaRPr>
          </a:p>
          <a:p>
            <a:endParaRPr lang="es-ES">
              <a:cs typeface="Calibri"/>
            </a:endParaRPr>
          </a:p>
        </p:txBody>
      </p:sp>
      <p:pic>
        <p:nvPicPr>
          <p:cNvPr id="8" name="Imagen 8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1E5D150-177D-5243-443C-492FBE0B4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256" y="1871710"/>
            <a:ext cx="2257425" cy="495300"/>
          </a:xfrm>
        </p:spPr>
      </p:pic>
      <p:pic>
        <p:nvPicPr>
          <p:cNvPr id="9" name="Imagen 9" descr="Texto&#10;&#10;Descripción generada automáticamente">
            <a:extLst>
              <a:ext uri="{FF2B5EF4-FFF2-40B4-BE49-F238E27FC236}">
                <a16:creationId xmlns:a16="http://schemas.microsoft.com/office/drawing/2014/main" id="{57A91376-0F2A-76BD-C1B3-FC6D107F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218" y="2964703"/>
            <a:ext cx="7973290" cy="342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53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B0B05-59AE-14B3-2ACA-7BB26958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994" y="254374"/>
            <a:ext cx="10864850" cy="1456267"/>
          </a:xfrm>
        </p:spPr>
        <p:txBody>
          <a:bodyPr/>
          <a:lstStyle/>
          <a:p>
            <a:r>
              <a:rPr lang="es-ES">
                <a:cs typeface="Calibri Light"/>
              </a:rPr>
              <a:t>utilización </a:t>
            </a:r>
            <a:r>
              <a:rPr lang="es-ES" err="1">
                <a:cs typeface="Calibri Light"/>
              </a:rPr>
              <a:t>Koin</a:t>
            </a:r>
            <a:r>
              <a:rPr lang="es-ES">
                <a:cs typeface="Calibri Light"/>
              </a:rPr>
              <a:t> para la inyección de dependencias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B94659-44E7-DE93-2A7C-36B7D9391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668" y="2635570"/>
            <a:ext cx="10131425" cy="2020358"/>
          </a:xfrm>
        </p:spPr>
        <p:txBody>
          <a:bodyPr/>
          <a:lstStyle/>
          <a:p>
            <a:pPr marL="0" indent="0">
              <a:buNone/>
            </a:pPr>
            <a:r>
              <a:rPr lang="es-ES">
                <a:ea typeface="+mn-lt"/>
                <a:cs typeface="+mn-lt"/>
              </a:rPr>
              <a:t>La inyección de dependencias es una técnica que permite a una clase tener sus dependencias proporcionadas por otro objeto en lugar de crearlos internamente. </a:t>
            </a:r>
            <a:endParaRPr lang="es-ES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18D6367-DEA5-339F-80DB-9C8A119D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027" y="1835891"/>
            <a:ext cx="5605346" cy="89084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75A9AC0-E6B1-8BFF-F4ED-4FABAA7B4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396" y="4474715"/>
            <a:ext cx="6887736" cy="178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08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CD9434-863B-3347-1B16-2EF3DC67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54060"/>
            <a:ext cx="10131425" cy="1203618"/>
          </a:xfrm>
        </p:spPr>
        <p:txBody>
          <a:bodyPr>
            <a:normAutofit fontScale="90000"/>
          </a:bodyPr>
          <a:lstStyle/>
          <a:p>
            <a:pPr algn="ctr"/>
            <a:r>
              <a:rPr lang="es-ES">
                <a:solidFill>
                  <a:schemeClr val="bg1"/>
                </a:solidFill>
                <a:cs typeface="Calibri Light"/>
              </a:rPr>
              <a:t>Estructura de carpetas en microservicio USUARIOS  </a:t>
            </a:r>
            <a:br>
              <a:rPr lang="es-ES">
                <a:cs typeface="Calibri Light"/>
              </a:rPr>
            </a:br>
            <a:endParaRPr lang="es-ES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E81015-8E2A-2454-127F-82090539E172}"/>
              </a:ext>
            </a:extLst>
          </p:cNvPr>
          <p:cNvSpPr txBox="1"/>
          <p:nvPr/>
        </p:nvSpPr>
        <p:spPr>
          <a:xfrm>
            <a:off x="835862" y="731771"/>
            <a:ext cx="572578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cs typeface="Calibri"/>
              </a:rPr>
              <a:t>Estructura: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62FD753-671C-9D6A-C01B-8597F54116AA}"/>
              </a:ext>
            </a:extLst>
          </p:cNvPr>
          <p:cNvSpPr txBox="1"/>
          <p:nvPr/>
        </p:nvSpPr>
        <p:spPr>
          <a:xfrm>
            <a:off x="4173682" y="2366818"/>
            <a:ext cx="738909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err="1">
                <a:cs typeface="Calibri"/>
              </a:rPr>
              <a:t>Config</a:t>
            </a:r>
            <a:r>
              <a:rPr lang="es-ES">
                <a:cs typeface="Calibri"/>
              </a:rPr>
              <a:t>: Fichero de configuración de Spring</a:t>
            </a:r>
          </a:p>
          <a:p>
            <a:r>
              <a:rPr lang="es-ES" err="1">
                <a:cs typeface="Calibri"/>
              </a:rPr>
              <a:t>Controller</a:t>
            </a:r>
            <a:r>
              <a:rPr lang="es-ES">
                <a:cs typeface="Calibri"/>
              </a:rPr>
              <a:t> : controlador de usuarios</a:t>
            </a:r>
          </a:p>
          <a:p>
            <a:r>
              <a:rPr lang="es-ES" err="1">
                <a:cs typeface="Calibri"/>
              </a:rPr>
              <a:t>Dto</a:t>
            </a:r>
            <a:r>
              <a:rPr lang="es-ES">
                <a:cs typeface="Calibri"/>
              </a:rPr>
              <a:t>: modelos básicos de usuarios.</a:t>
            </a:r>
          </a:p>
          <a:p>
            <a:r>
              <a:rPr lang="es-ES" err="1">
                <a:cs typeface="Calibri"/>
              </a:rPr>
              <a:t>Exceptions</a:t>
            </a:r>
            <a:r>
              <a:rPr lang="es-ES">
                <a:cs typeface="Calibri"/>
              </a:rPr>
              <a:t>: Excepciones creadas para la api de usuarios.</a:t>
            </a:r>
          </a:p>
          <a:p>
            <a:r>
              <a:rPr lang="es-ES" err="1">
                <a:cs typeface="Calibri"/>
              </a:rPr>
              <a:t>Mappers</a:t>
            </a:r>
            <a:r>
              <a:rPr lang="es-ES">
                <a:cs typeface="Calibri"/>
              </a:rPr>
              <a:t>: Clase que une </a:t>
            </a:r>
            <a:r>
              <a:rPr lang="es-ES" err="1">
                <a:cs typeface="Calibri"/>
              </a:rPr>
              <a:t>dto</a:t>
            </a:r>
            <a:r>
              <a:rPr lang="es-ES">
                <a:cs typeface="Calibri"/>
              </a:rPr>
              <a:t> y </a:t>
            </a:r>
            <a:r>
              <a:rPr lang="es-ES" err="1">
                <a:cs typeface="Calibri"/>
              </a:rPr>
              <a:t>Model</a:t>
            </a:r>
            <a:r>
              <a:rPr lang="es-ES">
                <a:cs typeface="Calibri"/>
              </a:rPr>
              <a:t>.</a:t>
            </a:r>
          </a:p>
          <a:p>
            <a:r>
              <a:rPr lang="es-ES" err="1">
                <a:cs typeface="Calibri"/>
              </a:rPr>
              <a:t>Models</a:t>
            </a:r>
            <a:r>
              <a:rPr lang="es-ES">
                <a:cs typeface="Calibri"/>
              </a:rPr>
              <a:t> : clase principal de usuarios.</a:t>
            </a:r>
          </a:p>
          <a:p>
            <a:r>
              <a:rPr lang="es-ES" err="1">
                <a:cs typeface="Calibri"/>
              </a:rPr>
              <a:t>Repositories</a:t>
            </a:r>
            <a:r>
              <a:rPr lang="es-ES">
                <a:cs typeface="Calibri"/>
              </a:rPr>
              <a:t> : interfaz y Clase del repositorio y la </a:t>
            </a:r>
            <a:r>
              <a:rPr lang="es-ES" err="1">
                <a:cs typeface="Calibri"/>
              </a:rPr>
              <a:t>bbdd</a:t>
            </a:r>
            <a:r>
              <a:rPr lang="es-ES">
                <a:cs typeface="Calibri"/>
              </a:rPr>
              <a:t>.</a:t>
            </a:r>
          </a:p>
          <a:p>
            <a:r>
              <a:rPr lang="es-ES" err="1">
                <a:cs typeface="Calibri"/>
              </a:rPr>
              <a:t>Services</a:t>
            </a:r>
            <a:r>
              <a:rPr lang="es-ES">
                <a:cs typeface="Calibri"/>
              </a:rPr>
              <a:t> : Clase que convierte un token en un modelo de usuario para usar la seguridad.</a:t>
            </a:r>
          </a:p>
          <a:p>
            <a:r>
              <a:rPr lang="es-ES" err="1">
                <a:cs typeface="Calibri"/>
              </a:rPr>
              <a:t>Validators</a:t>
            </a:r>
            <a:r>
              <a:rPr lang="es-ES">
                <a:cs typeface="Calibri"/>
              </a:rPr>
              <a:t> : clase que valida un usuario para ver si es correcto para los métodos de crear o modificar.</a:t>
            </a:r>
          </a:p>
          <a:p>
            <a:r>
              <a:rPr lang="es-ES">
                <a:cs typeface="Calibri"/>
              </a:rPr>
              <a:t>Test : test unitarios (</a:t>
            </a:r>
            <a:r>
              <a:rPr lang="es-ES" err="1">
                <a:cs typeface="Calibri"/>
              </a:rPr>
              <a:t>Mokk</a:t>
            </a:r>
            <a:r>
              <a:rPr lang="es-ES">
                <a:cs typeface="Calibri"/>
              </a:rPr>
              <a:t>) y de integración (Junit 5  )del microservicio.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036FE8C-220D-F084-C1AD-E0B252CE0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85" y="1136276"/>
            <a:ext cx="2272357" cy="554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2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3E8F7-AA2F-11BD-9418-816BDCAA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49" y="-99848"/>
            <a:ext cx="10131425" cy="1456267"/>
          </a:xfrm>
        </p:spPr>
        <p:txBody>
          <a:bodyPr/>
          <a:lstStyle/>
          <a:p>
            <a:r>
              <a:rPr lang="es-ES">
                <a:cs typeface="Calibri Light"/>
              </a:rPr>
              <a:t>Estructura de carpetas en api USUARIOS : </a:t>
            </a:r>
            <a:br>
              <a:rPr lang="es-ES">
                <a:cs typeface="Calibri Light"/>
              </a:rPr>
            </a:br>
            <a:r>
              <a:rPr lang="es-ES">
                <a:cs typeface="Calibri Light"/>
              </a:rPr>
              <a:t>MAPPERS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8251F0-6848-E81C-2909-F3A6B7E2C6D3}"/>
              </a:ext>
            </a:extLst>
          </p:cNvPr>
          <p:cNvSpPr txBox="1"/>
          <p:nvPr/>
        </p:nvSpPr>
        <p:spPr>
          <a:xfrm>
            <a:off x="1547046" y="1215121"/>
            <a:ext cx="970367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Calibri"/>
              </a:rPr>
              <a:t>Creamos distintos </a:t>
            </a:r>
            <a:r>
              <a:rPr lang="es-ES" err="1">
                <a:cs typeface="Calibri"/>
              </a:rPr>
              <a:t>Dto</a:t>
            </a:r>
            <a:r>
              <a:rPr lang="es-ES">
                <a:cs typeface="Calibri"/>
              </a:rPr>
              <a:t> para poder usar el mismo Modelo producto para distintas peticiones. </a:t>
            </a:r>
          </a:p>
          <a:p>
            <a:r>
              <a:rPr lang="es-ES">
                <a:cs typeface="Calibri"/>
              </a:rPr>
              <a:t>Para producto pedidos por usuarios usaremos un </a:t>
            </a:r>
            <a:r>
              <a:rPr lang="es-ES" err="1">
                <a:cs typeface="Calibri"/>
              </a:rPr>
              <a:t>dto</a:t>
            </a:r>
            <a:r>
              <a:rPr lang="es-ES">
                <a:cs typeface="Calibri"/>
              </a:rPr>
              <a:t> sin fecha de creación, fecha de borrado, fecha de modificación y si está o no activo en el sistema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87C173D-2AC2-75FB-7AB8-CDD5B0ADC4F1}"/>
              </a:ext>
            </a:extLst>
          </p:cNvPr>
          <p:cNvCxnSpPr/>
          <p:nvPr/>
        </p:nvCxnSpPr>
        <p:spPr>
          <a:xfrm>
            <a:off x="3426402" y="4627130"/>
            <a:ext cx="637310" cy="2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4">
            <a:extLst>
              <a:ext uri="{FF2B5EF4-FFF2-40B4-BE49-F238E27FC236}">
                <a16:creationId xmlns:a16="http://schemas.microsoft.com/office/drawing/2014/main" id="{D3313D0E-44D4-E600-BE74-9CBD7180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33" y="2509929"/>
            <a:ext cx="6474370" cy="3639569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811C4852-6164-FD2B-8631-0AC09D4BF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181" y="2461619"/>
            <a:ext cx="2743200" cy="372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6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CD9434-863B-3347-1B16-2EF3DC67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390236"/>
            <a:ext cx="10131425" cy="752434"/>
          </a:xfrm>
        </p:spPr>
        <p:txBody>
          <a:bodyPr>
            <a:normAutofit fontScale="90000"/>
          </a:bodyPr>
          <a:lstStyle/>
          <a:p>
            <a:pPr algn="ctr"/>
            <a:r>
              <a:rPr lang="es-ES">
                <a:solidFill>
                  <a:schemeClr val="bg1"/>
                </a:solidFill>
                <a:cs typeface="Calibri Light"/>
              </a:rPr>
              <a:t>Proyecto a realizar </a:t>
            </a:r>
            <a:br>
              <a:rPr lang="es-ES">
                <a:solidFill>
                  <a:schemeClr val="bg1"/>
                </a:solidFill>
                <a:cs typeface="Calibri Light"/>
              </a:rPr>
            </a:br>
            <a:endParaRPr lang="es-ES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B8BC83-40EE-58E6-5995-73FCB75F2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629229"/>
            <a:ext cx="5786582" cy="3946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>
                <a:ea typeface="+mn-lt"/>
                <a:cs typeface="+mn-lt"/>
              </a:rPr>
              <a:t>Funciones principales básicas:</a:t>
            </a:r>
          </a:p>
          <a:p>
            <a:pPr marL="0" indent="0">
              <a:buNone/>
            </a:pPr>
            <a:r>
              <a:rPr lang="es-ES">
                <a:ea typeface="+mn-lt"/>
                <a:cs typeface="+mn-lt"/>
              </a:rPr>
              <a:t>Administrar distintos Usuarios con distintos roles y funciones.</a:t>
            </a:r>
          </a:p>
          <a:p>
            <a:pPr marL="0" indent="0">
              <a:buNone/>
            </a:pPr>
            <a:r>
              <a:rPr lang="es-ES">
                <a:ea typeface="+mn-lt"/>
                <a:cs typeface="+mn-lt"/>
              </a:rPr>
              <a:t>Administrar distintos productos y servicios que ofrecemos en el sistema.</a:t>
            </a:r>
          </a:p>
          <a:p>
            <a:pPr marL="0" indent="0">
              <a:buNone/>
            </a:pPr>
            <a:r>
              <a:rPr lang="es-ES">
                <a:cs typeface="Calibri"/>
              </a:rPr>
              <a:t>Administrar los distintos pedidos que realicen los usuarios logados en nuestro sistema.</a:t>
            </a:r>
          </a:p>
          <a:p>
            <a:pPr marL="0" indent="0">
              <a:buClr>
                <a:prstClr val="black"/>
              </a:buClr>
              <a:buNone/>
            </a:pPr>
            <a:endParaRPr lang="es-ES">
              <a:cs typeface="Calibri"/>
            </a:endParaRPr>
          </a:p>
          <a:p>
            <a:pPr>
              <a:buClr>
                <a:srgbClr val="000000"/>
              </a:buClr>
            </a:pPr>
            <a:endParaRPr lang="es-ES">
              <a:cs typeface="Calibri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E81015-8E2A-2454-127F-82090539E172}"/>
              </a:ext>
            </a:extLst>
          </p:cNvPr>
          <p:cNvSpPr txBox="1"/>
          <p:nvPr/>
        </p:nvSpPr>
        <p:spPr>
          <a:xfrm>
            <a:off x="964046" y="761712"/>
            <a:ext cx="1019752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cs typeface="Calibri"/>
              </a:rPr>
              <a:t>Nuestro equipo es responsabilizado para la realización del proyecto Super </a:t>
            </a:r>
            <a:r>
              <a:rPr lang="es-ES" sz="2000" err="1">
                <a:solidFill>
                  <a:schemeClr val="bg1"/>
                </a:solidFill>
                <a:cs typeface="Calibri"/>
              </a:rPr>
              <a:t>Technology</a:t>
            </a:r>
            <a:r>
              <a:rPr lang="es-ES" sz="2000">
                <a:solidFill>
                  <a:schemeClr val="bg1"/>
                </a:solidFill>
                <a:cs typeface="Calibri"/>
              </a:rPr>
              <a:t>, un sistema tecnológico que ayude a informatizar una empresa de venta de productos tecnológicos , repuestos para equipos, reparaciones y otros servicios tecnológicos.</a:t>
            </a: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7BED9CBA-884D-259E-F19C-A3FA4A077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5" y="2891865"/>
            <a:ext cx="3962400" cy="248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2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3E8F7-AA2F-11BD-9418-816BDCAA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49" y="-99848"/>
            <a:ext cx="10131425" cy="1456267"/>
          </a:xfrm>
        </p:spPr>
        <p:txBody>
          <a:bodyPr/>
          <a:lstStyle/>
          <a:p>
            <a:r>
              <a:rPr lang="es-ES">
                <a:cs typeface="Calibri Light"/>
              </a:rPr>
              <a:t>Estructura de carpetas en api USUARIOS : </a:t>
            </a:r>
            <a:br>
              <a:rPr lang="es-ES">
                <a:cs typeface="Calibri Light"/>
              </a:rPr>
            </a:br>
            <a:r>
              <a:rPr lang="es-ES">
                <a:cs typeface="Calibri Light"/>
              </a:rPr>
              <a:t>modelos y </a:t>
            </a:r>
            <a:r>
              <a:rPr lang="es-ES" err="1">
                <a:cs typeface="Calibri Light"/>
              </a:rPr>
              <a:t>dtos</a:t>
            </a:r>
            <a:endParaRPr lang="es-ES" err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8251F0-6848-E81C-2909-F3A6B7E2C6D3}"/>
              </a:ext>
            </a:extLst>
          </p:cNvPr>
          <p:cNvSpPr txBox="1"/>
          <p:nvPr/>
        </p:nvSpPr>
        <p:spPr>
          <a:xfrm>
            <a:off x="6099777" y="3248435"/>
            <a:ext cx="527455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Calibri"/>
              </a:rPr>
              <a:t>Creamos distintos </a:t>
            </a:r>
            <a:r>
              <a:rPr lang="es-ES" err="1">
                <a:cs typeface="Calibri"/>
              </a:rPr>
              <a:t>Dto</a:t>
            </a:r>
            <a:r>
              <a:rPr lang="es-ES">
                <a:cs typeface="Calibri"/>
              </a:rPr>
              <a:t> para poder usar el mismo Modelo producto para distintas peticiones. </a:t>
            </a:r>
          </a:p>
          <a:p>
            <a:r>
              <a:rPr lang="es-ES">
                <a:cs typeface="Calibri"/>
              </a:rPr>
              <a:t>Para producto pedidos por usuarios usaremos un </a:t>
            </a:r>
            <a:r>
              <a:rPr lang="es-ES" err="1">
                <a:cs typeface="Calibri"/>
              </a:rPr>
              <a:t>dto</a:t>
            </a:r>
            <a:r>
              <a:rPr lang="es-ES">
                <a:cs typeface="Calibri"/>
              </a:rPr>
              <a:t> sin fecha de creación, fecha de borrado, fecha de modificación y si está o no activo en el sistema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87C173D-2AC2-75FB-7AB8-CDD5B0ADC4F1}"/>
              </a:ext>
            </a:extLst>
          </p:cNvPr>
          <p:cNvCxnSpPr/>
          <p:nvPr/>
        </p:nvCxnSpPr>
        <p:spPr>
          <a:xfrm>
            <a:off x="3426402" y="4627130"/>
            <a:ext cx="637310" cy="2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2">
            <a:extLst>
              <a:ext uri="{FF2B5EF4-FFF2-40B4-BE49-F238E27FC236}">
                <a16:creationId xmlns:a16="http://schemas.microsoft.com/office/drawing/2014/main" id="{16991D50-22F0-064C-804D-7D481BEFC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10" y="1143584"/>
            <a:ext cx="2043745" cy="5632960"/>
          </a:xfr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6ADA78B9-19BC-06DB-6A6B-9809B1128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978" y="1200807"/>
            <a:ext cx="3243630" cy="557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55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3E8F7-AA2F-11BD-9418-816BDCAA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36" y="-118782"/>
            <a:ext cx="10131425" cy="1456267"/>
          </a:xfrm>
        </p:spPr>
        <p:txBody>
          <a:bodyPr/>
          <a:lstStyle/>
          <a:p>
            <a:r>
              <a:rPr lang="es-ES">
                <a:cs typeface="Calibri Light"/>
              </a:rPr>
              <a:t>Estructura de carpetas en api USUARIOS : </a:t>
            </a:r>
            <a:br>
              <a:rPr lang="es-ES">
                <a:cs typeface="Calibri Light"/>
              </a:rPr>
            </a:br>
            <a:r>
              <a:rPr lang="es-ES">
                <a:cs typeface="Calibri Light"/>
              </a:rPr>
              <a:t>controlador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8A223BD-B483-85CB-070C-2CC3B42E5E95}"/>
              </a:ext>
            </a:extLst>
          </p:cNvPr>
          <p:cNvSpPr txBox="1"/>
          <p:nvPr/>
        </p:nvSpPr>
        <p:spPr>
          <a:xfrm>
            <a:off x="7005784" y="3384114"/>
            <a:ext cx="421409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cs typeface="Calibri"/>
              </a:rPr>
              <a:t>Aquí tenemos un ejemplo del controlador:</a:t>
            </a:r>
          </a:p>
          <a:p>
            <a:r>
              <a:rPr lang="es-ES" dirty="0">
                <a:cs typeface="Calibri"/>
              </a:rPr>
              <a:t>Como podemos ver :</a:t>
            </a:r>
          </a:p>
          <a:p>
            <a:r>
              <a:rPr lang="es-ES" dirty="0">
                <a:cs typeface="Calibri"/>
              </a:rPr>
              <a:t>comentado con </a:t>
            </a:r>
            <a:r>
              <a:rPr lang="es-ES" dirty="0" err="1">
                <a:cs typeface="Calibri"/>
              </a:rPr>
              <a:t>KDoc</a:t>
            </a:r>
            <a:r>
              <a:rPr lang="es-ES" dirty="0">
                <a:cs typeface="Calibri"/>
              </a:rPr>
              <a:t>.</a:t>
            </a:r>
          </a:p>
          <a:p>
            <a:r>
              <a:rPr lang="es-ES" dirty="0">
                <a:cs typeface="Calibri"/>
              </a:rPr>
              <a:t>Aplicado </a:t>
            </a:r>
            <a:r>
              <a:rPr lang="es-ES" dirty="0" err="1">
                <a:cs typeface="Calibri"/>
              </a:rPr>
              <a:t>Swagger</a:t>
            </a:r>
            <a:r>
              <a:rPr lang="es-ES" dirty="0">
                <a:cs typeface="Calibri"/>
              </a:rPr>
              <a:t>.</a:t>
            </a:r>
          </a:p>
          <a:p>
            <a:endParaRPr lang="es-ES" dirty="0">
              <a:cs typeface="Calibri"/>
            </a:endParaRPr>
          </a:p>
          <a:p>
            <a:r>
              <a:rPr lang="es-ES" dirty="0">
                <a:cs typeface="Calibri"/>
              </a:rPr>
              <a:t>Este es el método que sirve para borrar un fichero del </a:t>
            </a:r>
            <a:r>
              <a:rPr lang="es-ES" dirty="0" err="1">
                <a:cs typeface="Calibri"/>
              </a:rPr>
              <a:t>storage</a:t>
            </a:r>
            <a:r>
              <a:rPr lang="es-ES" dirty="0">
                <a:cs typeface="Calibri"/>
              </a:rPr>
              <a:t>.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95C2E3C-0C47-B1AA-AFE5-720DC9B0C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700" y="2564522"/>
            <a:ext cx="6504491" cy="3891025"/>
          </a:xfr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C63DB29-42D5-935D-8F3F-B761E3854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850" y="1372720"/>
            <a:ext cx="2200275" cy="68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9F84F0-348B-5C76-7DA7-D9D87CCC13C4}"/>
              </a:ext>
            </a:extLst>
          </p:cNvPr>
          <p:cNvSpPr txBox="1"/>
          <p:nvPr/>
        </p:nvSpPr>
        <p:spPr>
          <a:xfrm>
            <a:off x="4034754" y="1116063"/>
            <a:ext cx="60626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Tenemos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aquí</a:t>
            </a:r>
            <a:r>
              <a:rPr lang="en-US">
                <a:cs typeface="Calibri"/>
              </a:rPr>
              <a:t> dos </a:t>
            </a:r>
            <a:r>
              <a:rPr lang="en-US" err="1">
                <a:cs typeface="Calibri"/>
              </a:rPr>
              <a:t>controladores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storage controller permite </a:t>
            </a:r>
            <a:r>
              <a:rPr lang="en-US" err="1">
                <a:cs typeface="Calibri"/>
              </a:rPr>
              <a:t>gestionar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archivos</a:t>
            </a:r>
            <a:r>
              <a:rPr lang="en-US">
                <a:cs typeface="Calibri"/>
              </a:rPr>
              <a:t>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La </a:t>
            </a:r>
            <a:r>
              <a:rPr lang="en-US" err="1">
                <a:cs typeface="Calibri"/>
              </a:rPr>
              <a:t>clase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userController</a:t>
            </a:r>
            <a:r>
              <a:rPr lang="en-US">
                <a:cs typeface="Calibri"/>
              </a:rPr>
              <a:t> es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controlador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usuarios</a:t>
            </a:r>
            <a:r>
              <a:rPr lang="en-US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6921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3E8F7-AA2F-11BD-9418-816BDCAA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353" y="333703"/>
            <a:ext cx="10131425" cy="405631"/>
          </a:xfrm>
        </p:spPr>
        <p:txBody>
          <a:bodyPr>
            <a:normAutofit fontScale="90000"/>
          </a:bodyPr>
          <a:lstStyle/>
          <a:p>
            <a:r>
              <a:rPr lang="es-ES">
                <a:cs typeface="Calibri Light"/>
              </a:rPr>
              <a:t>Estructura de carpetas en api USUARIOS : </a:t>
            </a:r>
            <a:br>
              <a:rPr lang="es-ES">
                <a:cs typeface="Calibri Light"/>
              </a:rPr>
            </a:br>
            <a:r>
              <a:rPr lang="es-ES">
                <a:cs typeface="Calibri Light"/>
              </a:rPr>
              <a:t>configuración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04C2C0A-B036-6B15-C79F-9BD1C0D2AAC8}"/>
              </a:ext>
            </a:extLst>
          </p:cNvPr>
          <p:cNvSpPr txBox="1"/>
          <p:nvPr/>
        </p:nvSpPr>
        <p:spPr>
          <a:xfrm>
            <a:off x="6161233" y="707736"/>
            <a:ext cx="521392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err="1">
                <a:cs typeface="Calibri"/>
              </a:rPr>
              <a:t>JwtAuthentication</a:t>
            </a:r>
            <a:r>
              <a:rPr lang="es-ES">
                <a:cs typeface="Calibri"/>
              </a:rPr>
              <a:t>-&gt; Autenticación</a:t>
            </a:r>
          </a:p>
          <a:p>
            <a:r>
              <a:rPr lang="es-ES" err="1">
                <a:cs typeface="Calibri"/>
              </a:rPr>
              <a:t>JwtAuthorization</a:t>
            </a:r>
            <a:r>
              <a:rPr lang="es-ES">
                <a:cs typeface="Calibri"/>
              </a:rPr>
              <a:t> -&gt; Autorización con token</a:t>
            </a:r>
          </a:p>
          <a:p>
            <a:r>
              <a:rPr lang="es-ES" err="1">
                <a:cs typeface="Calibri"/>
              </a:rPr>
              <a:t>JwtTokensUtils</a:t>
            </a:r>
            <a:r>
              <a:rPr lang="es-ES">
                <a:cs typeface="Calibri"/>
              </a:rPr>
              <a:t> -&gt;  Comprobación del token</a:t>
            </a:r>
          </a:p>
          <a:p>
            <a:r>
              <a:rPr lang="es-ES" err="1">
                <a:cs typeface="Calibri"/>
              </a:rPr>
              <a:t>SecurityConfig</a:t>
            </a:r>
            <a:r>
              <a:rPr lang="es-ES">
                <a:cs typeface="Calibri"/>
              </a:rPr>
              <a:t> -&gt; Configuración de la seguridad en los </a:t>
            </a:r>
            <a:r>
              <a:rPr lang="es-ES" err="1">
                <a:cs typeface="Calibri"/>
              </a:rPr>
              <a:t>endpoints</a:t>
            </a:r>
            <a:endParaRPr lang="es-ES">
              <a:cs typeface="Calibri"/>
            </a:endParaRPr>
          </a:p>
          <a:p>
            <a:r>
              <a:rPr lang="es-ES" err="1">
                <a:cs typeface="Calibri"/>
              </a:rPr>
              <a:t>SwaggerConfig</a:t>
            </a:r>
            <a:r>
              <a:rPr lang="es-ES">
                <a:cs typeface="Calibri"/>
              </a:rPr>
              <a:t> –&gt; Documentación con </a:t>
            </a:r>
            <a:r>
              <a:rPr lang="es-ES" err="1">
                <a:cs typeface="Calibri"/>
              </a:rPr>
              <a:t>swagger</a:t>
            </a:r>
          </a:p>
          <a:p>
            <a:endParaRPr lang="es-ES">
              <a:cs typeface="Calibri"/>
            </a:endParaRPr>
          </a:p>
          <a:p>
            <a:endParaRPr lang="es-ES">
              <a:cs typeface="Calibri"/>
            </a:endParaRPr>
          </a:p>
          <a:p>
            <a:endParaRPr lang="es-ES">
              <a:cs typeface="Calibri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B90334F5-FF60-EBAF-5F92-051852B41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509" y="1063857"/>
            <a:ext cx="1647825" cy="1476375"/>
          </a:xfr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0A3019A-57F0-B9A3-05B7-FB7A01D63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" y="2710657"/>
            <a:ext cx="5544669" cy="4020608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6FE336A8-69F2-AAFA-1FC4-62FC17A1E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103" y="2726839"/>
            <a:ext cx="2743200" cy="3999064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F89B666-3A8B-0D89-8AA5-1E58F2130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228" y="2752233"/>
            <a:ext cx="25050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97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3E8F7-AA2F-11BD-9418-816BDCAA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740449"/>
          </a:xfrm>
        </p:spPr>
        <p:txBody>
          <a:bodyPr>
            <a:normAutofit fontScale="90000"/>
          </a:bodyPr>
          <a:lstStyle/>
          <a:p>
            <a:r>
              <a:rPr lang="es-ES">
                <a:cs typeface="Calibri Light"/>
              </a:rPr>
              <a:t>Estructura de carpetas en api Usuario : </a:t>
            </a:r>
            <a:br>
              <a:rPr lang="es-ES">
                <a:cs typeface="Calibri Light"/>
              </a:rPr>
            </a:br>
            <a:r>
              <a:rPr lang="es-ES">
                <a:cs typeface="Calibri Light"/>
              </a:rPr>
              <a:t>excepciones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ACDE9F7-2B14-FF24-AB17-645A1559C362}"/>
              </a:ext>
            </a:extLst>
          </p:cNvPr>
          <p:cNvSpPr txBox="1"/>
          <p:nvPr/>
        </p:nvSpPr>
        <p:spPr>
          <a:xfrm>
            <a:off x="2150320" y="3231652"/>
            <a:ext cx="697056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Calibri"/>
              </a:rPr>
              <a:t>Excepciones posibles en </a:t>
            </a:r>
            <a:r>
              <a:rPr lang="es-ES" err="1">
                <a:cs typeface="Calibri"/>
              </a:rPr>
              <a:t>Address</a:t>
            </a:r>
            <a:endParaRPr lang="es-ES">
              <a:cs typeface="Calibri"/>
            </a:endParaRPr>
          </a:p>
          <a:p>
            <a:r>
              <a:rPr lang="es-ES">
                <a:cs typeface="Calibri"/>
              </a:rPr>
              <a:t>Excepciones posibles con Storage</a:t>
            </a:r>
          </a:p>
          <a:p>
            <a:r>
              <a:rPr lang="es-ES">
                <a:cs typeface="Calibri"/>
              </a:rPr>
              <a:t>Excepciones posibles en usuario</a:t>
            </a:r>
          </a:p>
          <a:p>
            <a:endParaRPr lang="es-ES">
              <a:cs typeface="Calibri"/>
            </a:endParaRPr>
          </a:p>
          <a:p>
            <a:endParaRPr lang="es-ES">
              <a:cs typeface="Calibri"/>
            </a:endParaRPr>
          </a:p>
          <a:p>
            <a:endParaRPr lang="es-ES">
              <a:cs typeface="Calibri"/>
            </a:endParaRPr>
          </a:p>
          <a:p>
            <a:r>
              <a:rPr lang="es-ES">
                <a:cs typeface="Calibri"/>
              </a:rPr>
              <a:t>                                                            Ejemplo: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FF755B4-90E3-8353-D5D0-622B27940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73" y="3151261"/>
            <a:ext cx="1952625" cy="1209675"/>
          </a:xfr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0DBCB51-09A6-D286-1066-8CFBA4879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813" y="1103392"/>
            <a:ext cx="5817475" cy="563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46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3E8F7-AA2F-11BD-9418-816BDCAA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84" y="-126124"/>
            <a:ext cx="10131425" cy="1456267"/>
          </a:xfrm>
        </p:spPr>
        <p:txBody>
          <a:bodyPr/>
          <a:lstStyle/>
          <a:p>
            <a:r>
              <a:rPr lang="es-ES">
                <a:cs typeface="Calibri Light"/>
              </a:rPr>
              <a:t>Estructura de carpetas en api usuarios : </a:t>
            </a:r>
            <a:br>
              <a:rPr lang="es-ES">
                <a:cs typeface="Calibri Light"/>
              </a:rPr>
            </a:br>
            <a:r>
              <a:rPr lang="es-ES">
                <a:cs typeface="Calibri Light"/>
              </a:rPr>
              <a:t>repositorio y cache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2B9D66A-A9A7-B890-72F6-8EAEEFA7F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1" y="4333765"/>
            <a:ext cx="5046717" cy="214060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867C1FC-9ECF-D1AC-E912-28B568E22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813" y="2118961"/>
            <a:ext cx="6202854" cy="4091526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D8F6903-C2A6-9FF6-EE55-DB71664BD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1412" y="1229782"/>
            <a:ext cx="2619375" cy="2933700"/>
          </a:xfrm>
        </p:spPr>
      </p:pic>
    </p:spTree>
    <p:extLst>
      <p:ext uri="{BB962C8B-B14F-4D97-AF65-F5344CB8AC3E}">
        <p14:creationId xmlns:p14="http://schemas.microsoft.com/office/powerpoint/2010/main" val="1406756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3E8F7-AA2F-11BD-9418-816BDCAA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Unión de los microservicios por </a:t>
            </a:r>
            <a:r>
              <a:rPr lang="es-ES" err="1">
                <a:cs typeface="Calibri Light"/>
              </a:rPr>
              <a:t>docker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B4D9C03-C754-718F-9123-326BED49D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841" y="2066809"/>
            <a:ext cx="10799493" cy="4288835"/>
          </a:xfrm>
        </p:spPr>
      </p:pic>
    </p:spTree>
    <p:extLst>
      <p:ext uri="{BB962C8B-B14F-4D97-AF65-F5344CB8AC3E}">
        <p14:creationId xmlns:p14="http://schemas.microsoft.com/office/powerpoint/2010/main" val="1754442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B0B05-59AE-14B3-2ACA-7BB26958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389906"/>
            <a:ext cx="10131425" cy="1456267"/>
          </a:xfrm>
        </p:spPr>
        <p:txBody>
          <a:bodyPr/>
          <a:lstStyle/>
          <a:p>
            <a:r>
              <a:rPr lang="es-ES">
                <a:cs typeface="Calibri Light"/>
              </a:rPr>
              <a:t>Test realización (</a:t>
            </a:r>
            <a:r>
              <a:rPr lang="es-ES" err="1">
                <a:cs typeface="Calibri Light"/>
              </a:rPr>
              <a:t>mockk</a:t>
            </a:r>
            <a:r>
              <a:rPr lang="es-ES">
                <a:cs typeface="Calibri Light"/>
              </a:rPr>
              <a:t>) </a:t>
            </a:r>
            <a:endParaRPr lang="es-E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E203190-11E5-AA4F-9EFF-ACB09D192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261" b="6361"/>
          <a:stretch/>
        </p:blipFill>
        <p:spPr>
          <a:xfrm>
            <a:off x="9145885" y="750241"/>
            <a:ext cx="2991566" cy="4123291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90E6FB9-3E0E-F76C-B407-4671CAD44E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2" b="-269"/>
          <a:stretch/>
        </p:blipFill>
        <p:spPr>
          <a:xfrm>
            <a:off x="-3974" y="752000"/>
            <a:ext cx="9070621" cy="4185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656AD8-31E2-1D34-85AD-01FF9B4D51C7}"/>
              </a:ext>
            </a:extLst>
          </p:cNvPr>
          <p:cNvSpPr txBox="1"/>
          <p:nvPr/>
        </p:nvSpPr>
        <p:spPr>
          <a:xfrm>
            <a:off x="1133147" y="5737991"/>
            <a:ext cx="99322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Mocks: </a:t>
            </a:r>
            <a:r>
              <a:rPr lang="en-US" err="1">
                <a:ea typeface="+mn-lt"/>
                <a:cs typeface="+mn-lt"/>
              </a:rPr>
              <a:t>creación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objetos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falsos</a:t>
            </a:r>
            <a:r>
              <a:rPr lang="en-US">
                <a:ea typeface="+mn-lt"/>
                <a:cs typeface="+mn-lt"/>
              </a:rPr>
              <a:t>, que se </a:t>
            </a:r>
            <a:r>
              <a:rPr lang="en-US" err="1">
                <a:ea typeface="+mn-lt"/>
                <a:cs typeface="+mn-lt"/>
              </a:rPr>
              <a:t>comportan</a:t>
            </a:r>
            <a:r>
              <a:rPr lang="en-US">
                <a:ea typeface="+mn-lt"/>
                <a:cs typeface="+mn-lt"/>
              </a:rPr>
              <a:t> de la </a:t>
            </a:r>
            <a:r>
              <a:rPr lang="en-US" err="1">
                <a:ea typeface="+mn-lt"/>
                <a:cs typeface="+mn-lt"/>
              </a:rPr>
              <a:t>misma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manera</a:t>
            </a:r>
            <a:r>
              <a:rPr lang="en-US">
                <a:ea typeface="+mn-lt"/>
                <a:cs typeface="+mn-lt"/>
              </a:rPr>
              <a:t> que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objetos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reales</a:t>
            </a:r>
            <a:r>
              <a:rPr lang="en-US">
                <a:ea typeface="+mn-lt"/>
                <a:cs typeface="+mn-lt"/>
              </a:rPr>
              <a:t> y se </a:t>
            </a:r>
            <a:r>
              <a:rPr lang="en-US" err="1">
                <a:ea typeface="+mn-lt"/>
                <a:cs typeface="+mn-lt"/>
              </a:rPr>
              <a:t>utilizan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probar</a:t>
            </a:r>
            <a:r>
              <a:rPr lang="en-US">
                <a:ea typeface="+mn-lt"/>
                <a:cs typeface="+mn-lt"/>
              </a:rPr>
              <a:t> las </a:t>
            </a:r>
            <a:r>
              <a:rPr lang="en-US" err="1">
                <a:ea typeface="+mn-lt"/>
                <a:cs typeface="+mn-lt"/>
              </a:rPr>
              <a:t>clases</a:t>
            </a:r>
            <a:r>
              <a:rPr lang="en-US">
                <a:ea typeface="+mn-lt"/>
                <a:cs typeface="+mn-lt"/>
              </a:rPr>
              <a:t> de la </a:t>
            </a:r>
            <a:r>
              <a:rPr lang="en-US" err="1">
                <a:ea typeface="+mn-lt"/>
                <a:cs typeface="+mn-lt"/>
              </a:rPr>
              <a:t>aplicación</a:t>
            </a:r>
            <a:r>
              <a:rPr lang="en-US">
                <a:ea typeface="+mn-lt"/>
                <a:cs typeface="+mn-lt"/>
              </a:rPr>
              <a:t> sin </a:t>
            </a:r>
            <a:r>
              <a:rPr lang="en-US" err="1">
                <a:ea typeface="+mn-lt"/>
                <a:cs typeface="+mn-lt"/>
              </a:rPr>
              <a:t>depender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objetos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reales</a:t>
            </a:r>
            <a:r>
              <a:rPr lang="en-US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1490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B0B05-59AE-14B3-2ACA-7BB26958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53" y="-152400"/>
            <a:ext cx="10131425" cy="1456267"/>
          </a:xfrm>
        </p:spPr>
        <p:txBody>
          <a:bodyPr/>
          <a:lstStyle/>
          <a:p>
            <a:r>
              <a:rPr lang="es-ES">
                <a:cs typeface="Calibri Light"/>
              </a:rPr>
              <a:t>Test realización (test </a:t>
            </a:r>
            <a:r>
              <a:rPr lang="es-ES" err="1">
                <a:cs typeface="Calibri Light"/>
              </a:rPr>
              <a:t>containers</a:t>
            </a:r>
            <a:r>
              <a:rPr lang="es-ES">
                <a:cs typeface="Calibri Light"/>
              </a:rPr>
              <a:t>) 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B94659-44E7-DE93-2A7C-36B7D9391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53" y="2956619"/>
            <a:ext cx="3943460" cy="3110478"/>
          </a:xfrm>
        </p:spPr>
        <p:txBody>
          <a:bodyPr/>
          <a:lstStyle/>
          <a:p>
            <a:r>
              <a:rPr lang="es-ES">
                <a:cs typeface="Calibri"/>
              </a:rPr>
              <a:t>Lo que conseguimos con container en el módulo de test es levantar un contenedor completo de la aplicación para cada test y de ese modo que un test no modifique nada de la aplicación para otro test.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3995436-30F0-5BFC-C224-10781751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07" y="1233028"/>
            <a:ext cx="4017579" cy="134394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A88FD11-3F40-60F5-56DC-369813A1A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814" y="1064061"/>
            <a:ext cx="7354613" cy="537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94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B0B05-59AE-14B3-2ACA-7BB26958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02" y="-88006"/>
            <a:ext cx="10131425" cy="1456267"/>
          </a:xfrm>
        </p:spPr>
        <p:txBody>
          <a:bodyPr/>
          <a:lstStyle/>
          <a:p>
            <a:r>
              <a:rPr lang="es-ES">
                <a:cs typeface="Calibri Light"/>
              </a:rPr>
              <a:t>Ejemplos de funcionamiento </a:t>
            </a:r>
            <a:endParaRPr lang="es-E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5A07C2F-2C44-0FEF-02A5-F97C1A927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132" y="1078906"/>
            <a:ext cx="7923742" cy="5411208"/>
          </a:xfrm>
        </p:spPr>
      </p:pic>
    </p:spTree>
    <p:extLst>
      <p:ext uri="{BB962C8B-B14F-4D97-AF65-F5344CB8AC3E}">
        <p14:creationId xmlns:p14="http://schemas.microsoft.com/office/powerpoint/2010/main" val="4065916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B0B05-59AE-14B3-2ACA-7BB26958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Ejemplos de funcionamiento  (excepción)</a:t>
            </a:r>
            <a:endParaRPr lang="es-E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63BB316-98A1-83E3-E13E-4AB091238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920" y="1715016"/>
            <a:ext cx="7013187" cy="4744843"/>
          </a:xfrm>
        </p:spPr>
      </p:pic>
    </p:spTree>
    <p:extLst>
      <p:ext uri="{BB962C8B-B14F-4D97-AF65-F5344CB8AC3E}">
        <p14:creationId xmlns:p14="http://schemas.microsoft.com/office/powerpoint/2010/main" val="2593706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CD9434-863B-3347-1B16-2EF3DC67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390236"/>
            <a:ext cx="10131425" cy="752434"/>
          </a:xfrm>
        </p:spPr>
        <p:txBody>
          <a:bodyPr>
            <a:normAutofit fontScale="90000"/>
          </a:bodyPr>
          <a:lstStyle/>
          <a:p>
            <a:pPr algn="ctr"/>
            <a:r>
              <a:rPr lang="es-ES">
                <a:solidFill>
                  <a:schemeClr val="bg1"/>
                </a:solidFill>
                <a:cs typeface="Calibri Light"/>
              </a:rPr>
              <a:t>Elección de estructura  </a:t>
            </a:r>
            <a:br>
              <a:rPr lang="es-ES">
                <a:solidFill>
                  <a:schemeClr val="bg1"/>
                </a:solidFill>
                <a:cs typeface="Calibri Light"/>
              </a:rPr>
            </a:br>
            <a:endParaRPr lang="es-ES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B8BC83-40EE-58E6-5995-73FCB75F2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303" y="3426823"/>
            <a:ext cx="10965174" cy="4388141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s-ES" b="1">
                <a:cs typeface="Calibri"/>
              </a:rPr>
              <a:t>Justificación de la elección:</a:t>
            </a:r>
          </a:p>
          <a:p>
            <a:pPr>
              <a:buNone/>
            </a:pPr>
            <a:r>
              <a:rPr lang="es-ES">
                <a:cs typeface="Calibri"/>
              </a:rPr>
              <a:t>En nuestro equipo  queríamos realizar un proyecto lo más parecido a las realizaciones modernas en las empresas que se basan en microservicios, además nos apoyábamos en las ventajas que ofrecen estas arquitecturas de desarrollo, algunas de ellas son :</a:t>
            </a:r>
          </a:p>
          <a:p>
            <a:pPr marL="0" indent="0">
              <a:buNone/>
            </a:pPr>
            <a:r>
              <a:rPr lang="es-ES" b="1">
                <a:ea typeface="+mn-lt"/>
                <a:cs typeface="+mn-lt"/>
              </a:rPr>
              <a:t>Ventajas: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b="1">
                <a:cs typeface="Calibri"/>
              </a:rPr>
              <a:t>Agilidad.</a:t>
            </a:r>
            <a:r>
              <a:rPr lang="es-ES">
                <a:cs typeface="Calibri"/>
              </a:rPr>
              <a:t> Dado que microservicios se implementan de forma independiente, resulta más fácil de administrar las correcciones de errores y las versiones de características.</a:t>
            </a:r>
            <a:endParaRPr lang="es-ES"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b="1">
                <a:cs typeface="Calibri"/>
              </a:rPr>
              <a:t>Base de código pequeña</a:t>
            </a:r>
            <a:r>
              <a:rPr lang="es-ES">
                <a:cs typeface="Calibri"/>
              </a:rPr>
              <a:t>.  Al no compartir el código ni los almacenes de datos, la arquitectura de microservicios minimiza las dependencias y resulta más fácil agregar nuevas características.</a:t>
            </a:r>
            <a:endParaRPr lang="es-ES"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b="1">
                <a:cs typeface="Calibri"/>
              </a:rPr>
              <a:t>Mezcla de tecnologías</a:t>
            </a:r>
            <a:r>
              <a:rPr lang="es-ES">
                <a:cs typeface="Calibri"/>
              </a:rPr>
              <a:t>. Los equipos pueden elegir la tecnología que mejor se adapte al servicio de una combinación de pilas de tecnología, según corresponda.</a:t>
            </a:r>
            <a:endParaRPr lang="es-ES"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b="1">
                <a:cs typeface="Calibri"/>
              </a:rPr>
              <a:t>Escalabilidad</a:t>
            </a:r>
            <a:r>
              <a:rPr lang="es-ES">
                <a:cs typeface="Calibri"/>
              </a:rPr>
              <a:t>. Los servicios se pueden escalar de forma independiente sin tener que escalar horizontalmente toda la aplicación.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b="1">
                <a:cs typeface="Calibri"/>
              </a:rPr>
              <a:t>Aislamiento de los datos</a:t>
            </a:r>
            <a:r>
              <a:rPr lang="es-ES">
                <a:cs typeface="Calibri"/>
              </a:rPr>
              <a:t>. Al verse afectado solo un microservicio, es mucho más fácil realizar actualizaciones del esquema.</a:t>
            </a:r>
            <a:endParaRPr lang="es-ES">
              <a:ea typeface="+mn-lt"/>
              <a:cs typeface="+mn-lt"/>
            </a:endParaRPr>
          </a:p>
          <a:p>
            <a:pPr marL="0" indent="0">
              <a:buNone/>
            </a:pPr>
            <a:endParaRPr lang="es-ES">
              <a:ea typeface="+mn-lt"/>
              <a:cs typeface="+mn-lt"/>
            </a:endParaRPr>
          </a:p>
          <a:p>
            <a:pPr>
              <a:buNone/>
            </a:pPr>
            <a:endParaRPr lang="es-ES">
              <a:cs typeface="Calibri"/>
            </a:endParaRPr>
          </a:p>
          <a:p>
            <a:pPr>
              <a:buClr>
                <a:prstClr val="black"/>
              </a:buClr>
              <a:buNone/>
            </a:pPr>
            <a:endParaRPr lang="es-ES">
              <a:cs typeface="Calibri"/>
            </a:endParaRPr>
          </a:p>
          <a:p>
            <a:pPr marL="0" indent="0">
              <a:buClr>
                <a:prstClr val="black"/>
              </a:buClr>
              <a:buNone/>
            </a:pPr>
            <a:endParaRPr lang="es-ES">
              <a:cs typeface="Calibri"/>
            </a:endParaRPr>
          </a:p>
          <a:p>
            <a:pPr marL="0" indent="0">
              <a:buClr>
                <a:prstClr val="black"/>
              </a:buClr>
              <a:buNone/>
            </a:pPr>
            <a:endParaRPr lang="es-ES">
              <a:cs typeface="Calibri"/>
            </a:endParaRPr>
          </a:p>
          <a:p>
            <a:pPr marL="0" indent="0">
              <a:buClr>
                <a:prstClr val="black"/>
              </a:buClr>
              <a:buNone/>
            </a:pPr>
            <a:endParaRPr lang="es-ES">
              <a:cs typeface="Calibri"/>
            </a:endParaRPr>
          </a:p>
          <a:p>
            <a:pPr marL="0" indent="0">
              <a:buClr>
                <a:prstClr val="black"/>
              </a:buClr>
              <a:buNone/>
            </a:pPr>
            <a:endParaRPr lang="es-ES">
              <a:cs typeface="Calibri"/>
            </a:endParaRPr>
          </a:p>
          <a:p>
            <a:pPr>
              <a:buClr>
                <a:srgbClr val="000000"/>
              </a:buClr>
            </a:pPr>
            <a:endParaRPr lang="es-ES">
              <a:cs typeface="Calibri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E81015-8E2A-2454-127F-82090539E172}"/>
              </a:ext>
            </a:extLst>
          </p:cNvPr>
          <p:cNvSpPr txBox="1"/>
          <p:nvPr/>
        </p:nvSpPr>
        <p:spPr>
          <a:xfrm>
            <a:off x="1211696" y="1209387"/>
            <a:ext cx="1019752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cs typeface="Calibri"/>
              </a:rPr>
              <a:t>Nuestro equipo ha decidido realizar una estructura global de microservicios conectados </a:t>
            </a:r>
          </a:p>
        </p:txBody>
      </p:sp>
    </p:spTree>
    <p:extLst>
      <p:ext uri="{BB962C8B-B14F-4D97-AF65-F5344CB8AC3E}">
        <p14:creationId xmlns:p14="http://schemas.microsoft.com/office/powerpoint/2010/main" val="3679364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B0B05-59AE-14B3-2ACA-7BB26958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9" y="-3958"/>
            <a:ext cx="10131425" cy="1456267"/>
          </a:xfrm>
        </p:spPr>
        <p:txBody>
          <a:bodyPr/>
          <a:lstStyle/>
          <a:p>
            <a:r>
              <a:rPr lang="es-ES">
                <a:cs typeface="Calibri Light"/>
              </a:rPr>
              <a:t>Ejemplos de funcionamiento  (excepción de permisos)</a:t>
            </a:r>
            <a:endParaRPr lang="es-E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BF11575-5783-0921-99FA-0320E94C9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585" y="1449340"/>
            <a:ext cx="10674453" cy="5024691"/>
          </a:xfrm>
        </p:spPr>
      </p:pic>
    </p:spTree>
    <p:extLst>
      <p:ext uri="{BB962C8B-B14F-4D97-AF65-F5344CB8AC3E}">
        <p14:creationId xmlns:p14="http://schemas.microsoft.com/office/powerpoint/2010/main" val="3399262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21E852-3EBF-13C5-74D2-E0CD3028B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73463"/>
          </a:xfrm>
        </p:spPr>
        <p:txBody>
          <a:bodyPr>
            <a:normAutofit fontScale="90000"/>
          </a:bodyPr>
          <a:lstStyle/>
          <a:p>
            <a:r>
              <a:rPr lang="es-ES" err="1">
                <a:cs typeface="Calibri Light"/>
              </a:rPr>
              <a:t>Postman</a:t>
            </a:r>
            <a:r>
              <a:rPr lang="es-ES">
                <a:cs typeface="Calibri Light"/>
              </a:rPr>
              <a:t>: resultado final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10E64E5-FA29-2E62-267D-069365E7C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709" y="1629881"/>
            <a:ext cx="2638425" cy="3724275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51BED88-DD7E-AD41-9617-9BDEFBD8D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938" y="1631715"/>
            <a:ext cx="2524125" cy="160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3221737-2FC1-8DDB-D002-07BCEFB26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112" y="1437452"/>
            <a:ext cx="185436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6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CD9434-863B-3347-1B16-2EF3DC67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390236"/>
            <a:ext cx="10131425" cy="752434"/>
          </a:xfrm>
        </p:spPr>
        <p:txBody>
          <a:bodyPr>
            <a:normAutofit fontScale="90000"/>
          </a:bodyPr>
          <a:lstStyle/>
          <a:p>
            <a:pPr algn="ctr"/>
            <a:r>
              <a:rPr lang="es-ES">
                <a:solidFill>
                  <a:schemeClr val="bg1"/>
                </a:solidFill>
                <a:cs typeface="Calibri Light"/>
              </a:rPr>
              <a:t>Elección de estructura  </a:t>
            </a:r>
            <a:br>
              <a:rPr lang="es-ES">
                <a:solidFill>
                  <a:schemeClr val="bg1"/>
                </a:solidFill>
                <a:cs typeface="Calibri Light"/>
              </a:rPr>
            </a:br>
            <a:endParaRPr lang="es-ES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E81015-8E2A-2454-127F-82090539E172}"/>
              </a:ext>
            </a:extLst>
          </p:cNvPr>
          <p:cNvSpPr txBox="1"/>
          <p:nvPr/>
        </p:nvSpPr>
        <p:spPr>
          <a:xfrm>
            <a:off x="3106670" y="1028914"/>
            <a:ext cx="572578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cs typeface="Calibri"/>
              </a:rPr>
              <a:t>Para una mayor comprensión de los microservicios:</a:t>
            </a:r>
          </a:p>
        </p:txBody>
      </p:sp>
      <p:pic>
        <p:nvPicPr>
          <p:cNvPr id="3" name="Imagen 3" descr="Diagrama&#10;&#10;Descripción generada automáticamente">
            <a:extLst>
              <a:ext uri="{FF2B5EF4-FFF2-40B4-BE49-F238E27FC236}">
                <a16:creationId xmlns:a16="http://schemas.microsoft.com/office/drawing/2014/main" id="{56F5A216-C62A-B4D3-BCD2-A3AF38C50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50776" y="1466368"/>
            <a:ext cx="7098926" cy="5298614"/>
          </a:xfr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0CBC724-50B0-2EB7-8A93-2A6913A99AD6}"/>
              </a:ext>
            </a:extLst>
          </p:cNvPr>
          <p:cNvSpPr txBox="1"/>
          <p:nvPr/>
        </p:nvSpPr>
        <p:spPr>
          <a:xfrm>
            <a:off x="426243" y="2264568"/>
            <a:ext cx="4276725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cs typeface="Calibri"/>
              </a:rPr>
              <a:t>En un principio quisimos diseñar una cuarta api que uniera los tres microservicios, tras reuniones con el equipo nos decidimos por hacer solo las tres </a:t>
            </a:r>
            <a:r>
              <a:rPr lang="es-ES" err="1">
                <a:cs typeface="Calibri"/>
              </a:rPr>
              <a:t>apis</a:t>
            </a:r>
            <a:r>
              <a:rPr lang="es-ES">
                <a:cs typeface="Calibri"/>
              </a:rPr>
              <a:t>, ya que de este modo podemos reutilizar las </a:t>
            </a:r>
            <a:r>
              <a:rPr lang="es-ES" err="1">
                <a:cs typeface="Calibri"/>
              </a:rPr>
              <a:t>apis</a:t>
            </a:r>
            <a:r>
              <a:rPr lang="es-ES">
                <a:cs typeface="Calibri"/>
              </a:rPr>
              <a:t> (microservicios ) por separado de una forma más sencilla y podemos añadir en un futuro más módulos sin tener que tocar ninguna parte de nuestro servicio.</a:t>
            </a:r>
          </a:p>
          <a:p>
            <a:r>
              <a:rPr lang="es-ES">
                <a:cs typeface="Calibri"/>
              </a:rPr>
              <a:t>Por lo que es cerrado a modificación y más abierto a extensión. </a:t>
            </a:r>
          </a:p>
          <a:p>
            <a:r>
              <a:rPr lang="es-ES">
                <a:cs typeface="Calibri"/>
              </a:rPr>
              <a:t>Principio SOLID de abierto y cerrado o codificación limpia.</a:t>
            </a:r>
          </a:p>
        </p:txBody>
      </p:sp>
    </p:spTree>
    <p:extLst>
      <p:ext uri="{BB962C8B-B14F-4D97-AF65-F5344CB8AC3E}">
        <p14:creationId xmlns:p14="http://schemas.microsoft.com/office/powerpoint/2010/main" val="3572460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CD9434-863B-3347-1B16-2EF3DC67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87091" y="285133"/>
            <a:ext cx="10131425" cy="752434"/>
          </a:xfrm>
        </p:spPr>
        <p:txBody>
          <a:bodyPr>
            <a:normAutofit fontScale="90000"/>
          </a:bodyPr>
          <a:lstStyle/>
          <a:p>
            <a:pPr algn="ctr"/>
            <a:r>
              <a:rPr lang="es-ES">
                <a:solidFill>
                  <a:schemeClr val="bg1"/>
                </a:solidFill>
                <a:cs typeface="Calibri Light"/>
              </a:rPr>
              <a:t>Elección de estructura  </a:t>
            </a:r>
            <a:br>
              <a:rPr lang="es-ES">
                <a:solidFill>
                  <a:schemeClr val="bg1"/>
                </a:solidFill>
                <a:cs typeface="Calibri Light"/>
              </a:rPr>
            </a:br>
            <a:endParaRPr lang="es-ES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E81015-8E2A-2454-127F-82090539E172}"/>
              </a:ext>
            </a:extLst>
          </p:cNvPr>
          <p:cNvSpPr txBox="1"/>
          <p:nvPr/>
        </p:nvSpPr>
        <p:spPr>
          <a:xfrm>
            <a:off x="899497" y="1134017"/>
            <a:ext cx="572578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cs typeface="Calibri"/>
              </a:rPr>
              <a:t>Elección de la reactividad frente a JPA </a:t>
            </a:r>
            <a:r>
              <a:rPr lang="es-ES" sz="2000" err="1">
                <a:solidFill>
                  <a:schemeClr val="bg1"/>
                </a:solidFill>
                <a:cs typeface="Calibri"/>
              </a:rPr>
              <a:t>hibernate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DF144-3E5A-BB38-DE03-4A6C54C8D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70" y="2168344"/>
            <a:ext cx="10131425" cy="3649133"/>
          </a:xfrm>
        </p:spPr>
        <p:txBody>
          <a:bodyPr/>
          <a:lstStyle/>
          <a:p>
            <a:pPr>
              <a:buClr>
                <a:srgbClr val="000000"/>
              </a:buClr>
            </a:pPr>
            <a:endParaRPr lang="en-US">
              <a:cs typeface="Calibri"/>
            </a:endParaRPr>
          </a:p>
          <a:p>
            <a:pPr>
              <a:buClr>
                <a:srgbClr val="000000"/>
              </a:buClr>
            </a:pPr>
            <a:endParaRPr lang="es-ES_tradnl">
              <a:cs typeface="Calibri"/>
            </a:endParaRPr>
          </a:p>
          <a:p>
            <a:pPr>
              <a:buClr>
                <a:srgbClr val="000000"/>
              </a:buClr>
            </a:pPr>
            <a:r>
              <a:rPr lang="es-ES_tradnl">
                <a:ea typeface="+mn-lt"/>
                <a:cs typeface="+mn-lt"/>
              </a:rPr>
              <a:t> La reactividad es más adecuada para aplicaciones que manejan grandes volúmenes de datos y solicitudes concurrentes en tiempo real, ya que utiliza un enfoque sin bloqueos y proporciona una mayor capacidad de procesamiento y respuesta. JPA Hibernate, por otro lado, se centra en el mapeo objeto-relacional y puede ser más adecuado para aplicaciones de tamaño mediano o pequeño que no requieren un alto rendimiento y escalabilidad.</a:t>
            </a:r>
            <a:endParaRPr lang="es-ES_tradnl">
              <a:cs typeface="Calibri"/>
            </a:endParaRPr>
          </a:p>
          <a:p>
            <a:pPr>
              <a:buClr>
                <a:srgbClr val="000000"/>
              </a:buClr>
            </a:pPr>
            <a:r>
              <a:rPr lang="es-ES_tradnl">
                <a:cs typeface="Calibri"/>
              </a:rPr>
              <a:t>Por lo tanto hemos elegido la reactividad frente a JPA por la cantidad de datos que pensamos que procesará nuestra aplicación ya que va a ser para una empresa de tamaño grande con un gran volumen de datos.</a:t>
            </a:r>
          </a:p>
          <a:p>
            <a:pPr>
              <a:buClr>
                <a:srgbClr val="000000"/>
              </a:buClr>
            </a:pPr>
            <a:endParaRPr lang="en-US">
              <a:cs typeface="Calibri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A6C7AD32-7136-72B5-B859-B04B42A62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779" y="202960"/>
            <a:ext cx="3873062" cy="262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63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CD9434-863B-3347-1B16-2EF3DC67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390236"/>
            <a:ext cx="10131425" cy="752434"/>
          </a:xfrm>
        </p:spPr>
        <p:txBody>
          <a:bodyPr>
            <a:normAutofit fontScale="90000"/>
          </a:bodyPr>
          <a:lstStyle/>
          <a:p>
            <a:pPr algn="ctr"/>
            <a:r>
              <a:rPr lang="es-ES">
                <a:solidFill>
                  <a:schemeClr val="bg1"/>
                </a:solidFill>
                <a:cs typeface="Calibri Light"/>
              </a:rPr>
              <a:t>Elección tecnologías en microservicio Usuarios  </a:t>
            </a:r>
            <a:br>
              <a:rPr lang="es-ES">
                <a:cs typeface="Calibri Light"/>
              </a:rPr>
            </a:br>
            <a:endParaRPr lang="es-ES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E81015-8E2A-2454-127F-82090539E172}"/>
              </a:ext>
            </a:extLst>
          </p:cNvPr>
          <p:cNvSpPr txBox="1"/>
          <p:nvPr/>
        </p:nvSpPr>
        <p:spPr>
          <a:xfrm>
            <a:off x="3106670" y="1028914"/>
            <a:ext cx="572578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cs typeface="Calibri"/>
              </a:rPr>
              <a:t>Esquema:</a:t>
            </a:r>
          </a:p>
        </p:txBody>
      </p:sp>
      <p:pic>
        <p:nvPicPr>
          <p:cNvPr id="3" name="Imagen 3" descr="Diagrama&#10;&#10;Descripción generada automáticamente">
            <a:extLst>
              <a:ext uri="{FF2B5EF4-FFF2-40B4-BE49-F238E27FC236}">
                <a16:creationId xmlns:a16="http://schemas.microsoft.com/office/drawing/2014/main" id="{A64817AF-67C4-CE98-FF1B-AA2D7D244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3472" y="1539201"/>
            <a:ext cx="6353175" cy="2476500"/>
          </a:xfr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271FE07-7153-D362-585D-9D43F25FDDDE}"/>
              </a:ext>
            </a:extLst>
          </p:cNvPr>
          <p:cNvSpPr txBox="1"/>
          <p:nvPr/>
        </p:nvSpPr>
        <p:spPr>
          <a:xfrm>
            <a:off x="1298864" y="4805795"/>
            <a:ext cx="994352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cs typeface="Calibri"/>
              </a:rPr>
              <a:t>Ventajas de </a:t>
            </a:r>
            <a:r>
              <a:rPr lang="es-ES" dirty="0" err="1">
                <a:cs typeface="Calibri"/>
              </a:rPr>
              <a:t>postgreSQL</a:t>
            </a:r>
            <a:r>
              <a:rPr lang="es-ES" dirty="0">
                <a:cs typeface="Calibri"/>
              </a:rPr>
              <a:t> con Spring reactivo:</a:t>
            </a:r>
          </a:p>
          <a:p>
            <a:r>
              <a:rPr lang="es-ES" dirty="0">
                <a:ea typeface="Calibri"/>
                <a:cs typeface="Calibri"/>
              </a:rPr>
              <a:t>-Alto rendimiento: en cargas de trabajo pesadas y altamente concurrentes.</a:t>
            </a:r>
            <a:endParaRPr lang="en-US" dirty="0">
              <a:ea typeface="+mn-lt"/>
              <a:cs typeface="+mn-lt"/>
            </a:endParaRPr>
          </a:p>
          <a:p>
            <a:r>
              <a:rPr lang="es-ES" dirty="0">
                <a:ea typeface="Calibri"/>
                <a:cs typeface="Calibri"/>
              </a:rPr>
              <a:t>-Escalabilidad horizontal: manejar una gran cantidad de solicitudes de manera efectiva y sin problemas.</a:t>
            </a:r>
            <a:endParaRPr lang="en-US" dirty="0">
              <a:ea typeface="+mn-lt"/>
              <a:cs typeface="+mn-lt"/>
            </a:endParaRPr>
          </a:p>
          <a:p>
            <a:r>
              <a:rPr lang="es-ES" dirty="0">
                <a:ea typeface="Calibri"/>
                <a:cs typeface="Calibri"/>
              </a:rPr>
              <a:t>-Soporte para datos no estructurados (Texto sin formato, imágenes, audio, video).</a:t>
            </a:r>
            <a:endParaRPr lang="en-US" dirty="0">
              <a:ea typeface="+mn-lt"/>
              <a:cs typeface="+mn-lt"/>
            </a:endParaRPr>
          </a:p>
          <a:p>
            <a:r>
              <a:rPr lang="es-ES" dirty="0">
                <a:ea typeface="Calibri"/>
                <a:cs typeface="Calibri"/>
              </a:rPr>
              <a:t>-Mayor seguridad:  para proteger datos sensibles.</a:t>
            </a:r>
            <a:endParaRPr lang="en-US" dirty="0">
              <a:ea typeface="+mn-lt"/>
              <a:cs typeface="+mn-lt"/>
            </a:endParaRPr>
          </a:p>
          <a:p>
            <a:r>
              <a:rPr lang="es-ES" dirty="0">
                <a:ea typeface="Calibri"/>
                <a:cs typeface="Calibri"/>
              </a:rPr>
              <a:t>-API: solicitudes y respuestas de manera efectiva.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0628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CD9434-863B-3347-1B16-2EF3DC67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390236"/>
            <a:ext cx="10131425" cy="752434"/>
          </a:xfrm>
        </p:spPr>
        <p:txBody>
          <a:bodyPr>
            <a:normAutofit fontScale="90000"/>
          </a:bodyPr>
          <a:lstStyle/>
          <a:p>
            <a:pPr algn="ctr"/>
            <a:r>
              <a:rPr lang="es-ES">
                <a:solidFill>
                  <a:schemeClr val="bg1"/>
                </a:solidFill>
                <a:cs typeface="Calibri Light"/>
              </a:rPr>
              <a:t>Elección tecnologías en microservicio productos  </a:t>
            </a:r>
            <a:br>
              <a:rPr lang="es-ES">
                <a:cs typeface="Calibri Light"/>
              </a:rPr>
            </a:br>
            <a:endParaRPr lang="es-ES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E81015-8E2A-2454-127F-82090539E172}"/>
              </a:ext>
            </a:extLst>
          </p:cNvPr>
          <p:cNvSpPr txBox="1"/>
          <p:nvPr/>
        </p:nvSpPr>
        <p:spPr>
          <a:xfrm>
            <a:off x="3106670" y="1028914"/>
            <a:ext cx="572578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cs typeface="Calibri"/>
              </a:rPr>
              <a:t>Esquema: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71FE07-7153-D362-585D-9D43F25FDDDE}"/>
              </a:ext>
            </a:extLst>
          </p:cNvPr>
          <p:cNvSpPr txBox="1"/>
          <p:nvPr/>
        </p:nvSpPr>
        <p:spPr>
          <a:xfrm>
            <a:off x="1298864" y="4805795"/>
            <a:ext cx="1014776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cs typeface="Calibri"/>
              </a:rPr>
              <a:t>Ventajas de </a:t>
            </a:r>
            <a:r>
              <a:rPr lang="es-ES" dirty="0" err="1">
                <a:cs typeface="Calibri"/>
              </a:rPr>
              <a:t>MariaDB</a:t>
            </a:r>
            <a:r>
              <a:rPr lang="es-ES" dirty="0">
                <a:cs typeface="Calibri"/>
              </a:rPr>
              <a:t> con Spring reactivo:</a:t>
            </a:r>
          </a:p>
          <a:p>
            <a:endParaRPr lang="es-ES" dirty="0">
              <a:cs typeface="Calibri"/>
            </a:endParaRPr>
          </a:p>
          <a:p>
            <a:r>
              <a:rPr lang="es-ES" dirty="0">
                <a:ea typeface="Calibri"/>
                <a:cs typeface="Calibri"/>
              </a:rPr>
              <a:t>-Alto rendimiento: en cargas de trabajo pesadas y altamente concurrentes.</a:t>
            </a:r>
          </a:p>
          <a:p>
            <a:r>
              <a:rPr lang="es-ES" dirty="0">
                <a:ea typeface="Calibri"/>
                <a:cs typeface="Calibri"/>
              </a:rPr>
              <a:t>-Escalabilidad horizontal: </a:t>
            </a:r>
            <a:r>
              <a:rPr lang="es-ES" dirty="0">
                <a:ea typeface="+mn-lt"/>
                <a:cs typeface="+mn-lt"/>
              </a:rPr>
              <a:t>manejar una gran cantidad de solicitudes de manera efectiva y sin problemas.</a:t>
            </a:r>
          </a:p>
          <a:p>
            <a:r>
              <a:rPr lang="es-ES" dirty="0">
                <a:ea typeface="Calibri"/>
                <a:cs typeface="Calibri"/>
              </a:rPr>
              <a:t>-Flujo de datos: útil cuando hay varias solicitudes y respuestas en tiempo real.</a:t>
            </a:r>
          </a:p>
          <a:p>
            <a:r>
              <a:rPr lang="es-ES" dirty="0">
                <a:ea typeface="Calibri"/>
                <a:cs typeface="Calibri"/>
              </a:rPr>
              <a:t>-Mayor seguridad:  para proteger datos sensibles.</a:t>
            </a:r>
          </a:p>
          <a:p>
            <a:r>
              <a:rPr lang="es-ES" dirty="0">
                <a:ea typeface="Calibri"/>
                <a:cs typeface="Calibri"/>
              </a:rPr>
              <a:t>-API: </a:t>
            </a:r>
            <a:r>
              <a:rPr lang="es-ES" dirty="0">
                <a:ea typeface="+mn-lt"/>
                <a:cs typeface="+mn-lt"/>
              </a:rPr>
              <a:t>solicitudes y respuestas de manera efectiva.</a:t>
            </a:r>
          </a:p>
        </p:txBody>
      </p:sp>
      <p:pic>
        <p:nvPicPr>
          <p:cNvPr id="8" name="Imagen 9" descr="Diagrama&#10;&#10;Descripción generada automáticamente">
            <a:extLst>
              <a:ext uri="{FF2B5EF4-FFF2-40B4-BE49-F238E27FC236}">
                <a16:creationId xmlns:a16="http://schemas.microsoft.com/office/drawing/2014/main" id="{DE29938C-29D3-B6CA-7900-598A675EA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4343" y="1563014"/>
            <a:ext cx="6191250" cy="2428875"/>
          </a:xfrm>
        </p:spPr>
      </p:pic>
    </p:spTree>
    <p:extLst>
      <p:ext uri="{BB962C8B-B14F-4D97-AF65-F5344CB8AC3E}">
        <p14:creationId xmlns:p14="http://schemas.microsoft.com/office/powerpoint/2010/main" val="164816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CD9434-863B-3347-1B16-2EF3DC67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390236"/>
            <a:ext cx="10131425" cy="752434"/>
          </a:xfrm>
        </p:spPr>
        <p:txBody>
          <a:bodyPr>
            <a:normAutofit fontScale="90000"/>
          </a:bodyPr>
          <a:lstStyle/>
          <a:p>
            <a:pPr algn="ctr"/>
            <a:r>
              <a:rPr lang="es-ES">
                <a:solidFill>
                  <a:schemeClr val="bg1"/>
                </a:solidFill>
                <a:cs typeface="Calibri Light"/>
              </a:rPr>
              <a:t>Elección tecnologías en microservicio Pedidos  </a:t>
            </a:r>
            <a:br>
              <a:rPr lang="es-ES">
                <a:cs typeface="Calibri Light"/>
              </a:rPr>
            </a:br>
            <a:endParaRPr lang="es-ES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E81015-8E2A-2454-127F-82090539E172}"/>
              </a:ext>
            </a:extLst>
          </p:cNvPr>
          <p:cNvSpPr txBox="1"/>
          <p:nvPr/>
        </p:nvSpPr>
        <p:spPr>
          <a:xfrm>
            <a:off x="3106670" y="1028914"/>
            <a:ext cx="572578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cs typeface="Calibri"/>
              </a:rPr>
              <a:t>Esquema: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71FE07-7153-D362-585D-9D43F25FDDDE}"/>
              </a:ext>
            </a:extLst>
          </p:cNvPr>
          <p:cNvSpPr txBox="1"/>
          <p:nvPr/>
        </p:nvSpPr>
        <p:spPr>
          <a:xfrm>
            <a:off x="1298864" y="4805795"/>
            <a:ext cx="994352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cs typeface="Calibri"/>
              </a:rPr>
              <a:t>Ventajas de Mongo con </a:t>
            </a:r>
            <a:r>
              <a:rPr lang="es-ES" dirty="0" err="1">
                <a:cs typeface="Calibri"/>
              </a:rPr>
              <a:t>Ktor</a:t>
            </a:r>
            <a:r>
              <a:rPr lang="es-ES" dirty="0">
                <a:cs typeface="Calibri"/>
              </a:rPr>
              <a:t> reactivo:</a:t>
            </a:r>
          </a:p>
          <a:p>
            <a:r>
              <a:rPr lang="es-ES" dirty="0">
                <a:ea typeface="Calibri"/>
                <a:cs typeface="Calibri"/>
              </a:rPr>
              <a:t>Escalabilidad: MongoDB es NoSQL y escalable horizontalmente (Resuelve solicitudes de manera efectiva).</a:t>
            </a:r>
          </a:p>
          <a:p>
            <a:r>
              <a:rPr lang="es-ES" dirty="0">
                <a:ea typeface="Calibri"/>
                <a:cs typeface="Calibri"/>
              </a:rPr>
              <a:t>Flexibilidad de datos: Maneja datos no estructurados.</a:t>
            </a:r>
          </a:p>
          <a:p>
            <a:r>
              <a:rPr lang="es-ES" dirty="0">
                <a:ea typeface="Calibri"/>
                <a:cs typeface="Calibri"/>
              </a:rPr>
              <a:t>Alto rendimiento: </a:t>
            </a:r>
            <a:r>
              <a:rPr lang="es-ES" dirty="0">
                <a:ea typeface="+mn-lt"/>
                <a:cs typeface="+mn-lt"/>
              </a:rPr>
              <a:t>cargas de trabajo y solicitudes concurrentes.</a:t>
            </a:r>
          </a:p>
          <a:p>
            <a:r>
              <a:rPr lang="es-ES" dirty="0">
                <a:ea typeface="Calibri"/>
                <a:cs typeface="Calibri"/>
              </a:rPr>
              <a:t>Flujo de datos: útil cuando hay varias solicitudes y respuestas en tiempo real.</a:t>
            </a:r>
          </a:p>
          <a:p>
            <a:r>
              <a:rPr lang="es-ES" dirty="0" err="1">
                <a:ea typeface="Calibri"/>
                <a:cs typeface="Calibri"/>
              </a:rPr>
              <a:t>APIs</a:t>
            </a:r>
            <a:r>
              <a:rPr lang="es-ES" dirty="0">
                <a:ea typeface="Calibri"/>
                <a:cs typeface="Calibri"/>
              </a:rPr>
              <a:t> Reactivas: </a:t>
            </a:r>
            <a:r>
              <a:rPr lang="es-ES" dirty="0">
                <a:ea typeface="+mn-lt"/>
                <a:cs typeface="+mn-lt"/>
              </a:rPr>
              <a:t>datos se manejen de manera eficiente.</a:t>
            </a:r>
          </a:p>
        </p:txBody>
      </p:sp>
      <p:pic>
        <p:nvPicPr>
          <p:cNvPr id="14" name="Imagen 14">
            <a:extLst>
              <a:ext uri="{FF2B5EF4-FFF2-40B4-BE49-F238E27FC236}">
                <a16:creationId xmlns:a16="http://schemas.microsoft.com/office/drawing/2014/main" id="{C476A703-2CD8-257D-9DC9-CF00192F7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7840" y="1647585"/>
            <a:ext cx="7162800" cy="2028825"/>
          </a:xfrm>
        </p:spPr>
      </p:pic>
    </p:spTree>
    <p:extLst>
      <p:ext uri="{BB962C8B-B14F-4D97-AF65-F5344CB8AC3E}">
        <p14:creationId xmlns:p14="http://schemas.microsoft.com/office/powerpoint/2010/main" val="1453000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570E7C2C76EDE489096FCEF7559A6AA" ma:contentTypeVersion="12" ma:contentTypeDescription="Crear nuevo documento." ma:contentTypeScope="" ma:versionID="b28e82d2d198f0a34f67fa393e9ae776">
  <xsd:schema xmlns:xsd="http://www.w3.org/2001/XMLSchema" xmlns:xs="http://www.w3.org/2001/XMLSchema" xmlns:p="http://schemas.microsoft.com/office/2006/metadata/properties" xmlns:ns2="ad69ef14-b3c8-4a66-a256-4dd6cfb4b349" xmlns:ns3="b4309dc7-ed55-4970-a1be-7caa97535054" targetNamespace="http://schemas.microsoft.com/office/2006/metadata/properties" ma:root="true" ma:fieldsID="8bcd496e11d08a959eb86b529813997b" ns2:_="" ns3:_="">
    <xsd:import namespace="ad69ef14-b3c8-4a66-a256-4dd6cfb4b349"/>
    <xsd:import namespace="b4309dc7-ed55-4970-a1be-7caa9753505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69ef14-b3c8-4a66-a256-4dd6cfb4b3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2" nillable="true" ma:displayName="Taxonomy Catch All Column" ma:hidden="true" ma:list="{f9cc5b01-9dc4-412c-8801-ad25240802d1}" ma:internalName="TaxCatchAll" ma:showField="CatchAllData" ma:web="ad69ef14-b3c8-4a66-a256-4dd6cfb4b3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309dc7-ed55-4970-a1be-7caa97535054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Etiquetas de imagen" ma:readOnly="false" ma:fieldId="{5cf76f15-5ced-4ddc-b409-7134ff3c332f}" ma:taxonomyMulti="true" ma:sspId="ce9d777a-ea4f-4e3c-b13b-b14f85f0e7c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4309dc7-ed55-4970-a1be-7caa97535054">
      <Terms xmlns="http://schemas.microsoft.com/office/infopath/2007/PartnerControls"/>
    </lcf76f155ced4ddcb4097134ff3c332f>
    <TaxCatchAll xmlns="ad69ef14-b3c8-4a66-a256-4dd6cfb4b349" xsi:nil="true"/>
  </documentManagement>
</p:properties>
</file>

<file path=customXml/itemProps1.xml><?xml version="1.0" encoding="utf-8"?>
<ds:datastoreItem xmlns:ds="http://schemas.openxmlformats.org/officeDocument/2006/customXml" ds:itemID="{847AC71E-54E2-4E07-B410-27E138FBFF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6889E5-D48F-40D5-B1A6-8EA97CF61DE8}">
  <ds:schemaRefs>
    <ds:schemaRef ds:uri="ad69ef14-b3c8-4a66-a256-4dd6cfb4b349"/>
    <ds:schemaRef ds:uri="b4309dc7-ed55-4970-a1be-7caa9753505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4E35AB2-32EF-4F7A-859A-0E9A001D0827}">
  <ds:schemaRefs>
    <ds:schemaRef ds:uri="ad69ef14-b3c8-4a66-a256-4dd6cfb4b349"/>
    <ds:schemaRef ds:uri="b4309dc7-ed55-4970-a1be-7caa97535054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2124</Words>
  <Application>Microsoft Office PowerPoint</Application>
  <PresentationFormat>Panorámica</PresentationFormat>
  <Paragraphs>215</Paragraphs>
  <Slides>41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Celestial</vt:lpstr>
      <vt:lpstr>P</vt:lpstr>
      <vt:lpstr>Quienes somos </vt:lpstr>
      <vt:lpstr>Proyecto a realizar  </vt:lpstr>
      <vt:lpstr>Elección de estructura   </vt:lpstr>
      <vt:lpstr>Elección de estructura   </vt:lpstr>
      <vt:lpstr>Elección de estructura   </vt:lpstr>
      <vt:lpstr>Elección tecnologías en microservicio Usuarios   </vt:lpstr>
      <vt:lpstr>Elección tecnologías en microservicio productos   </vt:lpstr>
      <vt:lpstr>Elección tecnologías en microservicio Pedidos   </vt:lpstr>
      <vt:lpstr>Diagrama de caso de uso Productos   </vt:lpstr>
      <vt:lpstr>Diagrama de caso de uso Productos   </vt:lpstr>
      <vt:lpstr>Diagrama de caso de uso Usuarios   </vt:lpstr>
      <vt:lpstr>Diagrama de caso de uso Pedidos  </vt:lpstr>
      <vt:lpstr>Diagrama de entidad relación  </vt:lpstr>
      <vt:lpstr>Diagrama de clases  </vt:lpstr>
      <vt:lpstr>Gestión del proyecto como equipo  </vt:lpstr>
      <vt:lpstr>Estructura de carpetas en api productos :  configuración</vt:lpstr>
      <vt:lpstr>Estructura de carpetas en api productos :  modelos mappers y dtos</vt:lpstr>
      <vt:lpstr>Estructura de carpetas en api productos :  repositorio y cache</vt:lpstr>
      <vt:lpstr>Estructura de carpetas en api productos :  controlador</vt:lpstr>
      <vt:lpstr>Estructura de carpetas en api productos :  excepciones</vt:lpstr>
      <vt:lpstr>Estructura de carpetas en microservicio Pedidos   </vt:lpstr>
      <vt:lpstr>Estructura de carpetas en api Pedidos:  configuración</vt:lpstr>
      <vt:lpstr>Estructura de carpetas en api pedidos :  modelos maPpers y dtos</vt:lpstr>
      <vt:lpstr>Estructura de carpetas en api Pedidos :  controlador</vt:lpstr>
      <vt:lpstr>Estructura de carpetas en api Pedidos :  excepciones</vt:lpstr>
      <vt:lpstr>utilización Koin para la inyección de dependencias</vt:lpstr>
      <vt:lpstr>Estructura de carpetas en microservicio USUARIOS   </vt:lpstr>
      <vt:lpstr>Estructura de carpetas en api USUARIOS :  MAPPERS </vt:lpstr>
      <vt:lpstr>Estructura de carpetas en api USUARIOS :  modelos y dtos</vt:lpstr>
      <vt:lpstr>Estructura de carpetas en api USUARIOS :  controlador</vt:lpstr>
      <vt:lpstr>Estructura de carpetas en api USUARIOS :  configuración</vt:lpstr>
      <vt:lpstr>Estructura de carpetas en api Usuario :  excepciones</vt:lpstr>
      <vt:lpstr>Estructura de carpetas en api usuarios :  repositorio y cache</vt:lpstr>
      <vt:lpstr>Unión de los microservicios por docker</vt:lpstr>
      <vt:lpstr>Test realización (mockk) </vt:lpstr>
      <vt:lpstr>Test realización (test containers) </vt:lpstr>
      <vt:lpstr>Ejemplos de funcionamiento </vt:lpstr>
      <vt:lpstr>Ejemplos de funcionamiento  (excepción)</vt:lpstr>
      <vt:lpstr>Ejemplos de funcionamiento  (excepción de permisos)</vt:lpstr>
      <vt:lpstr>Postman: resultado final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Mario Gonzalez Resa</cp:lastModifiedBy>
  <cp:revision>3</cp:revision>
  <dcterms:created xsi:type="dcterms:W3CDTF">2023-03-04T18:42:43Z</dcterms:created>
  <dcterms:modified xsi:type="dcterms:W3CDTF">2023-04-21T17:15:05Z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0x0101004570E7C2C76EDE489096FCEF7559A6AA</vt:lpwstr>
  </property>
  <property fmtid="{D5CDD505-2E9C-101B-9397-08002B2CF9AE}" pid="3" name="MediaServiceImageTags">
    <vt:lpwstr/>
  </property>
</Properties>
</file>